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  <p:sldId id="258" r:id="rId4"/>
    <p:sldId id="262" r:id="rId5"/>
    <p:sldId id="260" r:id="rId6"/>
    <p:sldId id="263" r:id="rId7"/>
    <p:sldId id="265" r:id="rId8"/>
    <p:sldId id="264" r:id="rId9"/>
    <p:sldId id="268" r:id="rId10"/>
    <p:sldId id="267" r:id="rId11"/>
    <p:sldId id="261" r:id="rId12"/>
    <p:sldId id="287" r:id="rId13"/>
    <p:sldId id="270" r:id="rId14"/>
    <p:sldId id="272" r:id="rId15"/>
    <p:sldId id="266" r:id="rId16"/>
    <p:sldId id="290" r:id="rId17"/>
    <p:sldId id="273" r:id="rId18"/>
    <p:sldId id="274" r:id="rId19"/>
    <p:sldId id="275" r:id="rId20"/>
    <p:sldId id="280" r:id="rId21"/>
    <p:sldId id="276" r:id="rId22"/>
    <p:sldId id="277" r:id="rId23"/>
    <p:sldId id="291" r:id="rId24"/>
    <p:sldId id="278" r:id="rId25"/>
    <p:sldId id="279" r:id="rId26"/>
    <p:sldId id="281" r:id="rId27"/>
    <p:sldId id="285" r:id="rId28"/>
    <p:sldId id="269" r:id="rId29"/>
    <p:sldId id="282" r:id="rId30"/>
    <p:sldId id="271" r:id="rId31"/>
    <p:sldId id="283" r:id="rId32"/>
    <p:sldId id="28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549"/>
    <p:restoredTop sz="94609"/>
  </p:normalViewPr>
  <p:slideViewPr>
    <p:cSldViewPr snapToGrid="0" snapToObjects="1">
      <p:cViewPr varScale="1">
        <p:scale>
          <a:sx n="96" d="100"/>
          <a:sy n="96" d="100"/>
        </p:scale>
        <p:origin x="9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F7C7-6ED1-9F4F-9588-6AC8B7169182}" type="datetimeFigureOut">
              <a:rPr lang="en-GB" smtClean="0"/>
              <a:t>26/05/2019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C32F-D259-3848-A97F-832C2B9C1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286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42300" cy="9906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F7C7-6ED1-9F4F-9588-6AC8B7169182}" type="datetimeFigureOut">
              <a:rPr lang="en-GB" smtClean="0"/>
              <a:t>26/05/2019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C32F-D259-3848-A97F-832C2B9C1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49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F7C7-6ED1-9F4F-9588-6AC8B7169182}" type="datetimeFigureOut">
              <a:rPr lang="en-GB" smtClean="0"/>
              <a:t>26/05/2019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C32F-D259-3848-A97F-832C2B9C1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169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F7C7-6ED1-9F4F-9588-6AC8B7169182}" type="datetimeFigureOut">
              <a:rPr lang="en-GB" smtClean="0"/>
              <a:t>26/05/2019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C32F-D259-3848-A97F-832C2B9C1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367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F7C7-6ED1-9F4F-9588-6AC8B7169182}" type="datetimeFigureOut">
              <a:rPr lang="en-GB" smtClean="0"/>
              <a:t>26/05/2019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C32F-D259-3848-A97F-832C2B9C1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54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42300" cy="9906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F7C7-6ED1-9F4F-9588-6AC8B7169182}" type="datetimeFigureOut">
              <a:rPr lang="en-GB" smtClean="0"/>
              <a:t>26/05/2019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C32F-D259-3848-A97F-832C2B9C1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316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F7C7-6ED1-9F4F-9588-6AC8B7169182}" type="datetimeFigureOut">
              <a:rPr lang="en-GB" smtClean="0"/>
              <a:t>26/05/2019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C32F-D259-3848-A97F-832C2B9C1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20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42300" cy="9906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F7C7-6ED1-9F4F-9588-6AC8B7169182}" type="datetimeFigureOut">
              <a:rPr lang="en-GB" smtClean="0"/>
              <a:t>26/05/2019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C32F-D259-3848-A97F-832C2B9C1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579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F7C7-6ED1-9F4F-9588-6AC8B7169182}" type="datetimeFigureOut">
              <a:rPr lang="en-GB" smtClean="0"/>
              <a:t>26/05/2019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C32F-D259-3848-A97F-832C2B9C1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735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F7C7-6ED1-9F4F-9588-6AC8B7169182}" type="datetimeFigureOut">
              <a:rPr lang="en-GB" smtClean="0"/>
              <a:t>26/05/2019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C32F-D259-3848-A97F-832C2B9C1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96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F7C7-6ED1-9F4F-9588-6AC8B7169182}" type="datetimeFigureOut">
              <a:rPr lang="en-GB" smtClean="0"/>
              <a:t>26/05/2019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AC32F-D259-3848-A97F-832C2B9C18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475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83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Excel Training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83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h-TH" dirty="0"/>
              <a:t>ภาควิชาเศรษฐศาสตร์เกษตรและทรัพยากร คณะเศรษฐศาสตร์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83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AC32F-D259-3848-A97F-832C2B9C185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AD229-85F4-A741-8BB7-17A853B0E5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16666" t="20553" r="16522" b="54455"/>
          <a:stretch/>
        </p:blipFill>
        <p:spPr>
          <a:xfrm>
            <a:off x="7764304" y="9525"/>
            <a:ext cx="1379696" cy="36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7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rgbClr val="004B2B"/>
          </a:solidFill>
          <a:latin typeface="DB Ozone X" panose="02000506090000020004" pitchFamily="2" charset="-34"/>
          <a:ea typeface="+mj-ea"/>
          <a:cs typeface="DB Ozone X" panose="02000506090000020004" pitchFamily="2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DB Ozone X" panose="02000506090000020004" pitchFamily="2" charset="-34"/>
          <a:ea typeface="+mn-ea"/>
          <a:cs typeface="DB Ozone X" panose="02000506090000020004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DB Ozone X" panose="02000506090000020004" pitchFamily="2" charset="-34"/>
          <a:ea typeface="+mn-ea"/>
          <a:cs typeface="DB Ozone X" panose="02000506090000020004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DB Ozone X" panose="02000506090000020004" pitchFamily="2" charset="-34"/>
          <a:ea typeface="+mn-ea"/>
          <a:cs typeface="DB Ozone X" panose="02000506090000020004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DB Ozone X" panose="02000506090000020004" pitchFamily="2" charset="-34"/>
          <a:ea typeface="+mn-ea"/>
          <a:cs typeface="DB Ozone X" panose="02000506090000020004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DB Ozone X" panose="02000506090000020004" pitchFamily="2" charset="-34"/>
          <a:ea typeface="+mn-ea"/>
          <a:cs typeface="DB Ozone X" panose="02000506090000020004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73A8A19-16F8-AD4C-8EF5-E08A836038BA}"/>
              </a:ext>
            </a:extLst>
          </p:cNvPr>
          <p:cNvSpPr txBox="1"/>
          <p:nvPr/>
        </p:nvSpPr>
        <p:spPr>
          <a:xfrm>
            <a:off x="708340" y="1805381"/>
            <a:ext cx="77194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Chalkboard" panose="03050602040202020205" pitchFamily="66" charset="77"/>
                <a:ea typeface="Ayuthaya" pitchFamily="2" charset="-34"/>
                <a:cs typeface="Ayuthaya" pitchFamily="2" charset="-34"/>
              </a:rPr>
              <a:t>Basic</a:t>
            </a:r>
            <a:r>
              <a:rPr lang="en-GB" sz="7200" b="1" dirty="0">
                <a:solidFill>
                  <a:srgbClr val="C00000"/>
                </a:solidFill>
                <a:latin typeface="Chalkboard" panose="03050602040202020205" pitchFamily="66" charset="77"/>
                <a:ea typeface="Ayuthaya" pitchFamily="2" charset="-34"/>
                <a:cs typeface="Ayuthaya" pitchFamily="2" charset="-34"/>
              </a:rPr>
              <a:t> Excel </a:t>
            </a:r>
            <a:r>
              <a:rPr lang="en-GB" sz="4400" b="1" dirty="0">
                <a:latin typeface="Chalkboard" panose="03050602040202020205" pitchFamily="66" charset="77"/>
                <a:ea typeface="Ayuthaya" pitchFamily="2" charset="-34"/>
                <a:cs typeface="Ayuthaya" pitchFamily="2" charset="-34"/>
              </a:rPr>
              <a:t>for data management</a:t>
            </a:r>
            <a:endParaRPr lang="en-GB" sz="7200" b="1" dirty="0">
              <a:latin typeface="Chalkboard" panose="03050602040202020205" pitchFamily="66" charset="77"/>
              <a:ea typeface="Ayuthaya" pitchFamily="2" charset="-34"/>
              <a:cs typeface="Ayuthaya" pitchFamily="2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3A6DA8-20D0-1949-9BF4-421017D66F3F}"/>
              </a:ext>
            </a:extLst>
          </p:cNvPr>
          <p:cNvSpPr txBox="1"/>
          <p:nvPr/>
        </p:nvSpPr>
        <p:spPr>
          <a:xfrm>
            <a:off x="2088899" y="3873162"/>
            <a:ext cx="4958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Suwanna Sayruamyat</a:t>
            </a:r>
          </a:p>
        </p:txBody>
      </p:sp>
    </p:spTree>
    <p:extLst>
      <p:ext uri="{BB962C8B-B14F-4D97-AF65-F5344CB8AC3E}">
        <p14:creationId xmlns:p14="http://schemas.microsoft.com/office/powerpoint/2010/main" val="2188135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D6F8B869-0DCC-114C-8500-98857DB2D9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7403528"/>
              </p:ext>
            </p:extLst>
          </p:nvPr>
        </p:nvGraphicFramePr>
        <p:xfrm>
          <a:off x="457200" y="1527438"/>
          <a:ext cx="8229600" cy="39928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80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5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ข้อผิดพลาด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สาเหตุ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วิธีแก้ไข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####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2000" dirty="0"/>
                        <a:t>ตัวเลขใน</a:t>
                      </a:r>
                      <a:r>
                        <a:rPr lang="th-TH" sz="2000" baseline="0" dirty="0"/>
                        <a:t> </a:t>
                      </a:r>
                      <a:r>
                        <a:rPr lang="en-US" sz="2000" baseline="0" dirty="0"/>
                        <a:t>Cell</a:t>
                      </a:r>
                      <a:r>
                        <a:rPr lang="th-TH" sz="2000" baseline="0" dirty="0"/>
                        <a:t> ยาวกว่าขนาด</a:t>
                      </a:r>
                      <a:r>
                        <a:rPr lang="en-US" sz="2000" baseline="0" dirty="0"/>
                        <a:t> Column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/>
                        <a:t>ขยายความกว้าง</a:t>
                      </a:r>
                      <a:r>
                        <a:rPr lang="th-TH" sz="2000" baseline="0" dirty="0"/>
                        <a:t> </a:t>
                      </a:r>
                      <a:r>
                        <a:rPr lang="en-US" sz="2000" baseline="0" dirty="0"/>
                        <a:t>Column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#DIV/0!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2000" dirty="0"/>
                        <a:t>นำ </a:t>
                      </a:r>
                      <a:r>
                        <a:rPr lang="en-US" sz="2000" dirty="0"/>
                        <a:t>0 </a:t>
                      </a:r>
                      <a:r>
                        <a:rPr lang="th-TH" sz="2000" dirty="0"/>
                        <a:t>มาเป็นตัวหาร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/>
                        <a:t>ตรวจสอบตัวหาร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#N/A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2000" dirty="0"/>
                        <a:t>มีการอ้างอิงเซลล์ที่ไม่มีค่าหรือไม่มีข้อมูลในสูตร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/>
                        <a:t>ตรวจสอบตำแหน่งที่อ้างอิง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#NAME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2000" dirty="0"/>
                        <a:t>ในสูตรคำนวนมีส่วนข้อความที่</a:t>
                      </a:r>
                      <a:r>
                        <a:rPr lang="th-TH" sz="2000" baseline="0" dirty="0"/>
                        <a:t> </a:t>
                      </a:r>
                      <a:r>
                        <a:rPr lang="en-US" sz="2000" baseline="0" dirty="0"/>
                        <a:t>Excel</a:t>
                      </a:r>
                      <a:r>
                        <a:rPr lang="th-TH" sz="2000" baseline="0" dirty="0"/>
                        <a:t> ไม่รู้จัก เช่นพิมพ์</a:t>
                      </a:r>
                      <a:r>
                        <a:rPr lang="en-US" sz="2000" baseline="0" dirty="0"/>
                        <a:t> Function </a:t>
                      </a:r>
                      <a:r>
                        <a:rPr lang="th-TH" sz="2000" baseline="0" dirty="0"/>
                        <a:t>ผิดจาก </a:t>
                      </a:r>
                      <a:r>
                        <a:rPr lang="en-US" sz="2000" baseline="0" dirty="0"/>
                        <a:t>sum </a:t>
                      </a:r>
                      <a:r>
                        <a:rPr lang="th-TH" sz="2000" baseline="0" dirty="0"/>
                        <a:t>เป็น </a:t>
                      </a:r>
                      <a:r>
                        <a:rPr lang="en-US" sz="2000" baseline="0" dirty="0"/>
                        <a:t>som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/>
                        <a:t>ตรวจสอบชื่อ</a:t>
                      </a:r>
                      <a:r>
                        <a:rPr lang="th-TH" sz="2000" baseline="0" dirty="0"/>
                        <a:t> </a:t>
                      </a:r>
                      <a:r>
                        <a:rPr lang="en-US" sz="2000" baseline="0" dirty="0"/>
                        <a:t>Function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#REF!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2000" dirty="0"/>
                        <a:t>ไม่พบตำแหน่ง</a:t>
                      </a:r>
                      <a:r>
                        <a:rPr lang="en-US" sz="2000" dirty="0"/>
                        <a:t> Cell</a:t>
                      </a:r>
                      <a:r>
                        <a:rPr lang="th-TH" sz="2000" dirty="0"/>
                        <a:t> ที่อ้างอิง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/>
                        <a:t>ตรวจสอบตำแหน่งที่อ้างอิง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#VALUE!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h-TH" sz="2000" dirty="0"/>
                        <a:t>ใช้สูตรผิดหลักไวยากรณ์เช่น</a:t>
                      </a:r>
                      <a:r>
                        <a:rPr lang="th-TH" sz="2000" baseline="0" dirty="0"/>
                        <a:t> </a:t>
                      </a:r>
                      <a:r>
                        <a:rPr lang="en-US" sz="2000" baseline="0" dirty="0"/>
                        <a:t>=a1+a2</a:t>
                      </a:r>
                      <a:r>
                        <a:rPr lang="th-TH" sz="2000" baseline="0" dirty="0"/>
                        <a:t> โดยที่ </a:t>
                      </a:r>
                      <a:r>
                        <a:rPr lang="en-US" sz="2000" baseline="0" dirty="0"/>
                        <a:t>a1</a:t>
                      </a:r>
                      <a:r>
                        <a:rPr lang="th-TH" sz="2000" baseline="0" dirty="0"/>
                        <a:t> หรือ </a:t>
                      </a:r>
                      <a:r>
                        <a:rPr lang="en-US" sz="2000" baseline="0" dirty="0"/>
                        <a:t>a2</a:t>
                      </a:r>
                      <a:r>
                        <a:rPr lang="th-TH" sz="2000" baseline="0" dirty="0"/>
                        <a:t> ไม่ใช่ตัวเลข หรือ สูตรมีการใช้</a:t>
                      </a:r>
                      <a:r>
                        <a:rPr lang="th-TH" sz="2000" baseline="0" dirty="0" err="1"/>
                        <a:t>อากิวเมนต์</a:t>
                      </a:r>
                      <a:r>
                        <a:rPr lang="th-TH" sz="2000" baseline="0" dirty="0"/>
                        <a:t>หรือโอเปอเรเตอร์ ผิดรูปแบบ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000" dirty="0"/>
                        <a:t>ตรวจสอบประเภทของข้อมูลใน</a:t>
                      </a:r>
                      <a:r>
                        <a:rPr lang="th-TH" sz="2000" baseline="0" dirty="0"/>
                        <a:t> </a:t>
                      </a:r>
                      <a:r>
                        <a:rPr lang="en-US" sz="2000" baseline="0" dirty="0"/>
                        <a:t>Cell</a:t>
                      </a:r>
                      <a:r>
                        <a:rPr lang="th-TH" sz="2000" baseline="0" dirty="0"/>
                        <a:t> หรือ ตรวจสอบ </a:t>
                      </a:r>
                      <a:r>
                        <a:rPr lang="th-TH" sz="2000" baseline="0" dirty="0" err="1"/>
                        <a:t>อากิวเมนต์</a:t>
                      </a:r>
                      <a:r>
                        <a:rPr lang="th-TH" sz="2000" baseline="0" dirty="0"/>
                        <a:t>และโอเปอเรเตอร์ 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FA6F785-77F2-1048-A4C4-801FCB51A984}"/>
              </a:ext>
            </a:extLst>
          </p:cNvPr>
          <p:cNvSpPr txBox="1"/>
          <p:nvPr/>
        </p:nvSpPr>
        <p:spPr>
          <a:xfrm>
            <a:off x="457200" y="320298"/>
            <a:ext cx="7289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/>
              <a:t>ความผิดพลาดที่แก้ไขได้</a:t>
            </a:r>
            <a:endParaRPr lang="en-US" sz="60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75D484-BDD8-D048-800B-4B3B50AF5F26}"/>
              </a:ext>
            </a:extLst>
          </p:cNvPr>
          <p:cNvSpPr/>
          <p:nvPr/>
        </p:nvSpPr>
        <p:spPr>
          <a:xfrm>
            <a:off x="457200" y="588456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th-TH" dirty="0"/>
              <a:t>หมายเหตุ</a:t>
            </a:r>
            <a:r>
              <a:rPr lang="en-US" dirty="0"/>
              <a:t>: 	</a:t>
            </a:r>
            <a:r>
              <a:rPr lang="th-TH" dirty="0"/>
              <a:t>ค่าอาร์</a:t>
            </a:r>
            <a:r>
              <a:rPr lang="th-TH" dirty="0" err="1"/>
              <a:t>กิวเ</a:t>
            </a:r>
            <a:r>
              <a:rPr lang="th-TH" dirty="0"/>
              <a:t>มนต์ คือ ข้อมูลที่ใส่ให้กับ</a:t>
            </a:r>
            <a:r>
              <a:rPr lang="th-TH" dirty="0" err="1"/>
              <a:t>ฟั</a:t>
            </a:r>
            <a:r>
              <a:rPr lang="th-TH" dirty="0"/>
              <a:t>งก</a:t>
            </a:r>
            <a:r>
              <a:rPr lang="th-TH" dirty="0" err="1"/>
              <a:t>์ชั่น</a:t>
            </a:r>
            <a:r>
              <a:rPr lang="th-TH" dirty="0"/>
              <a:t>เพื่อใช้สำหรับคำนวณหาผลลัพธ์</a:t>
            </a:r>
          </a:p>
          <a:p>
            <a:pPr marL="342900" indent="-342900"/>
            <a:r>
              <a:rPr lang="en-US" dirty="0"/>
              <a:t>		</a:t>
            </a:r>
            <a:r>
              <a:rPr lang="th-TH" dirty="0"/>
              <a:t>อาร์</a:t>
            </a:r>
            <a:r>
              <a:rPr lang="th-TH" dirty="0" err="1"/>
              <a:t>กิวเ</a:t>
            </a:r>
            <a:r>
              <a:rPr lang="th-TH" dirty="0"/>
              <a:t>มนต์อาจเป็นข้อมูลอะไรก็ได้ เช่น. ชื่อเซลล์  ,ตัวเลข,ข้อความ,วันที่-เวลา ขึ้นอยู่กับรูปแบบการใช้งานของ</a:t>
            </a:r>
            <a:r>
              <a:rPr lang="en-US" dirty="0"/>
              <a:t>	</a:t>
            </a:r>
            <a:r>
              <a:rPr lang="th-TH" dirty="0" err="1"/>
              <a:t>ฟั</a:t>
            </a:r>
            <a:r>
              <a:rPr lang="th-TH" dirty="0"/>
              <a:t>งก</a:t>
            </a:r>
            <a:r>
              <a:rPr lang="th-TH" dirty="0" err="1"/>
              <a:t>์ชั่นนั้นๆ</a:t>
            </a:r>
            <a:r>
              <a:rPr lang="th-TH" dirty="0"/>
              <a:t> ซึ่งแต่ละ</a:t>
            </a:r>
            <a:r>
              <a:rPr lang="th-TH" dirty="0" err="1"/>
              <a:t>ฟั</a:t>
            </a:r>
            <a:r>
              <a:rPr lang="th-TH" dirty="0"/>
              <a:t>งก</a:t>
            </a:r>
            <a:r>
              <a:rPr lang="th-TH" dirty="0" err="1"/>
              <a:t>์ชั่น</a:t>
            </a:r>
            <a:r>
              <a:rPr lang="th-TH" dirty="0"/>
              <a:t>อาจไม่เหมือนกัน</a:t>
            </a:r>
          </a:p>
        </p:txBody>
      </p:sp>
    </p:spTree>
    <p:extLst>
      <p:ext uri="{BB962C8B-B14F-4D97-AF65-F5344CB8AC3E}">
        <p14:creationId xmlns:p14="http://schemas.microsoft.com/office/powerpoint/2010/main" val="2185857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BAD878C-35F6-7F42-803E-9DA76FBF5EF3}"/>
              </a:ext>
            </a:extLst>
          </p:cNvPr>
          <p:cNvSpPr txBox="1">
            <a:spLocks/>
          </p:cNvSpPr>
          <p:nvPr/>
        </p:nvSpPr>
        <p:spPr>
          <a:xfrm>
            <a:off x="3374265" y="825321"/>
            <a:ext cx="5593008" cy="43735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DB Ozone X" panose="02000506090000020004" pitchFamily="2" charset="-34"/>
                <a:ea typeface="+mn-ea"/>
                <a:cs typeface="DB Ozone X" panose="02000506090000020004" pitchFamily="2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DB Ozone X" panose="02000506090000020004" pitchFamily="2" charset="-34"/>
                <a:ea typeface="+mn-ea"/>
                <a:cs typeface="DB Ozone X" panose="02000506090000020004" pitchFamily="2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DB Ozone X" panose="02000506090000020004" pitchFamily="2" charset="-34"/>
                <a:ea typeface="+mn-ea"/>
                <a:cs typeface="DB Ozone X" panose="02000506090000020004" pitchFamily="2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DB Ozone X" panose="02000506090000020004" pitchFamily="2" charset="-34"/>
                <a:ea typeface="+mn-ea"/>
                <a:cs typeface="DB Ozone X" panose="02000506090000020004" pitchFamily="2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DB Ozone X" panose="02000506090000020004" pitchFamily="2" charset="-34"/>
                <a:ea typeface="+mn-ea"/>
                <a:cs typeface="DB Ozone X" panose="02000506090000020004" pitchFamily="2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0" dirty="0"/>
              <a:t>Ex.</a:t>
            </a:r>
            <a:endParaRPr lang="th-TH" sz="2800" b="0" dirty="0"/>
          </a:p>
          <a:p>
            <a:pPr lvl="1"/>
            <a:r>
              <a:rPr lang="en-US" sz="2400" b="0" dirty="0"/>
              <a:t>Copy – </a:t>
            </a:r>
            <a:r>
              <a:rPr lang="th-TH" sz="2400" b="0" dirty="0"/>
              <a:t>คลิกเมาส์ขวาที่เซลล์ที่เลือก แล้วเลือกคำสั่ง </a:t>
            </a:r>
            <a:r>
              <a:rPr lang="en-US" sz="2400" b="0" dirty="0"/>
              <a:t>Copy </a:t>
            </a:r>
            <a:r>
              <a:rPr lang="th-TH" sz="2400" b="0" dirty="0"/>
              <a:t>หรือ ใช้</a:t>
            </a:r>
            <a:r>
              <a:rPr lang="en-US" sz="2400" b="0" dirty="0"/>
              <a:t> Short key </a:t>
            </a:r>
            <a:r>
              <a:rPr lang="th-TH" sz="2400" b="0" dirty="0"/>
              <a:t>โดยกด</a:t>
            </a:r>
            <a:r>
              <a:rPr lang="en-US" sz="2400" b="0" dirty="0"/>
              <a:t> </a:t>
            </a:r>
            <a:r>
              <a:rPr lang="en-US" sz="2400" b="0" dirty="0" err="1"/>
              <a:t>CTRL+c</a:t>
            </a:r>
            <a:endParaRPr lang="en-US" sz="2400" b="0" dirty="0"/>
          </a:p>
          <a:p>
            <a:pPr lvl="1"/>
            <a:r>
              <a:rPr lang="en-US" sz="2400" b="0" dirty="0"/>
              <a:t>Cut – </a:t>
            </a:r>
            <a:r>
              <a:rPr lang="th-TH" sz="2400" b="0" dirty="0"/>
              <a:t>คลิกเมาส์ขวาที่เซลล์ที่เลือก แล้วเลือกคำสั่ง </a:t>
            </a:r>
            <a:r>
              <a:rPr lang="en-US" sz="2400" b="0" dirty="0"/>
              <a:t>Cut </a:t>
            </a:r>
            <a:r>
              <a:rPr lang="th-TH" sz="2400" b="0" dirty="0"/>
              <a:t>หรือ ใช้</a:t>
            </a:r>
            <a:r>
              <a:rPr lang="en-US" sz="2400" b="0" dirty="0"/>
              <a:t> Short key </a:t>
            </a:r>
            <a:r>
              <a:rPr lang="th-TH" sz="2400" b="0" dirty="0"/>
              <a:t>โดยกด</a:t>
            </a:r>
            <a:r>
              <a:rPr lang="en-US" sz="2400" b="0" dirty="0"/>
              <a:t> </a:t>
            </a:r>
            <a:r>
              <a:rPr lang="en-US" sz="2400" b="0" dirty="0" err="1"/>
              <a:t>CTRL+x</a:t>
            </a:r>
            <a:endParaRPr lang="en-US" sz="2400" b="0" dirty="0"/>
          </a:p>
          <a:p>
            <a:pPr lvl="1"/>
            <a:r>
              <a:rPr lang="en-US" sz="2400" b="0" dirty="0"/>
              <a:t>Paste – </a:t>
            </a:r>
            <a:r>
              <a:rPr lang="th-TH" sz="2400" b="0" dirty="0"/>
              <a:t>คลิกเมาส์ขวาที่เซลล์ที่เลือก แล้วเลือกคำสั่ง </a:t>
            </a:r>
            <a:r>
              <a:rPr lang="en-US" sz="2400" b="0" dirty="0"/>
              <a:t>Paste </a:t>
            </a:r>
            <a:r>
              <a:rPr lang="th-TH" sz="2400" b="0" dirty="0"/>
              <a:t>หรือ ใช้</a:t>
            </a:r>
            <a:r>
              <a:rPr lang="en-US" sz="2400" b="0" dirty="0"/>
              <a:t> Short key </a:t>
            </a:r>
            <a:r>
              <a:rPr lang="th-TH" sz="2400" b="0" dirty="0"/>
              <a:t>โดยกด</a:t>
            </a:r>
            <a:r>
              <a:rPr lang="en-US" sz="2400" b="0" dirty="0"/>
              <a:t> </a:t>
            </a:r>
            <a:r>
              <a:rPr lang="en-US" sz="2400" b="0" dirty="0" err="1"/>
              <a:t>CTRL+v</a:t>
            </a:r>
            <a:endParaRPr lang="en-US" sz="2400" b="0" dirty="0"/>
          </a:p>
          <a:p>
            <a:pPr lvl="1"/>
            <a:r>
              <a:rPr lang="en-US" sz="2400" b="0" dirty="0"/>
              <a:t>Paste Special</a:t>
            </a:r>
          </a:p>
          <a:p>
            <a:endParaRPr lang="en-US" sz="2400" b="0" dirty="0"/>
          </a:p>
          <a:p>
            <a:endParaRPr lang="en-US" sz="24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D13584-7CA2-3F42-A8F7-36005A022A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40104" r="59395" b="13368"/>
          <a:stretch/>
        </p:blipFill>
        <p:spPr bwMode="auto">
          <a:xfrm>
            <a:off x="414346" y="1350817"/>
            <a:ext cx="2959919" cy="5052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1F1A25-1275-C849-AAE7-5A0BB9B7D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885" y="3877119"/>
            <a:ext cx="3372041" cy="296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0773B7-F744-B145-A6BD-547B75F3798F}"/>
              </a:ext>
            </a:extLst>
          </p:cNvPr>
          <p:cNvSpPr txBox="1"/>
          <p:nvPr/>
        </p:nvSpPr>
        <p:spPr>
          <a:xfrm>
            <a:off x="279399" y="253361"/>
            <a:ext cx="5791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Right click </a:t>
            </a:r>
            <a:r>
              <a:rPr lang="th-TH" sz="3600" dirty="0"/>
              <a:t>ทำอะไรได้บ้าง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03014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5067BC76-E614-5A4C-9D67-B247444DB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35832"/>
            <a:ext cx="34290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478B0765-446C-364E-BC1C-B8C935D3D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930" y="2081808"/>
            <a:ext cx="29908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8">
            <a:extLst>
              <a:ext uri="{FF2B5EF4-FFF2-40B4-BE49-F238E27FC236}">
                <a16:creationId xmlns:a16="http://schemas.microsoft.com/office/drawing/2014/main" id="{9E434175-C315-8541-B4B1-54BBEACAF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3412232"/>
            <a:ext cx="34083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th-TH" altLang="th-TH" sz="1400" b="1" dirty="0">
                <a:latin typeface="Tahoma" pitchFamily="34" charset="0"/>
                <a:cs typeface="Tahoma" pitchFamily="34" charset="0"/>
              </a:rPr>
              <a:t>กด </a:t>
            </a:r>
            <a:r>
              <a:rPr lang="en-US" altLang="th-TH" sz="1400" b="1" dirty="0">
                <a:latin typeface="Tahoma" pitchFamily="34" charset="0"/>
                <a:cs typeface="Tahoma" pitchFamily="34" charset="0"/>
              </a:rPr>
              <a:t>Ctrl </a:t>
            </a:r>
            <a:r>
              <a:rPr lang="th-TH" altLang="th-TH" sz="1400" b="1" dirty="0">
                <a:latin typeface="Tahoma" pitchFamily="34" charset="0"/>
                <a:cs typeface="Tahoma" pitchFamily="34" charset="0"/>
              </a:rPr>
              <a:t>ค้างไว้และคลิกเลือกตามต้องการ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835724BB-1ABF-D441-A031-7E9ABA0E0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0330" y="1700808"/>
            <a:ext cx="4502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th-TH" altLang="th-TH" sz="1400" b="1">
                <a:latin typeface="Tahoma" pitchFamily="34" charset="0"/>
                <a:cs typeface="Tahoma" pitchFamily="34" charset="0"/>
              </a:rPr>
              <a:t>คลิกที่ </a:t>
            </a:r>
            <a:r>
              <a:rPr lang="en-US" altLang="th-TH" sz="1400" b="1">
                <a:latin typeface="Tahoma" pitchFamily="34" charset="0"/>
                <a:cs typeface="Tahoma" pitchFamily="34" charset="0"/>
              </a:rPr>
              <a:t>cell </a:t>
            </a:r>
            <a:r>
              <a:rPr lang="th-TH" altLang="th-TH" sz="1400" b="1">
                <a:latin typeface="Tahoma" pitchFamily="34" charset="0"/>
                <a:cs typeface="Tahoma" pitchFamily="34" charset="0"/>
              </a:rPr>
              <a:t>แรก กด </a:t>
            </a:r>
            <a:r>
              <a:rPr lang="en-US" altLang="th-TH" sz="1400" b="1">
                <a:latin typeface="Tahoma" pitchFamily="34" charset="0"/>
                <a:cs typeface="Tahoma" pitchFamily="34" charset="0"/>
              </a:rPr>
              <a:t>Shif </a:t>
            </a:r>
            <a:r>
              <a:rPr lang="th-TH" altLang="th-TH" sz="1400" b="1">
                <a:latin typeface="Tahoma" pitchFamily="34" charset="0"/>
                <a:cs typeface="Tahoma" pitchFamily="34" charset="0"/>
              </a:rPr>
              <a:t>ค้างไว้ และคลิกที่ </a:t>
            </a:r>
            <a:r>
              <a:rPr lang="en-US" altLang="th-TH" sz="1400" b="1">
                <a:latin typeface="Tahoma" pitchFamily="34" charset="0"/>
                <a:cs typeface="Tahoma" pitchFamily="34" charset="0"/>
              </a:rPr>
              <a:t>cell </a:t>
            </a:r>
            <a:r>
              <a:rPr lang="th-TH" altLang="th-TH" sz="1400" b="1">
                <a:latin typeface="Tahoma" pitchFamily="34" charset="0"/>
                <a:cs typeface="Tahoma" pitchFamily="34" charset="0"/>
              </a:rPr>
              <a:t>สุดท้าย</a:t>
            </a:r>
          </a:p>
        </p:txBody>
      </p:sp>
      <p:sp>
        <p:nvSpPr>
          <p:cNvPr id="6" name="Oval 10">
            <a:extLst>
              <a:ext uri="{FF2B5EF4-FFF2-40B4-BE49-F238E27FC236}">
                <a16:creationId xmlns:a16="http://schemas.microsoft.com/office/drawing/2014/main" id="{9ADBD5A0-26FB-1240-8D95-581CE5869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8530" y="2234208"/>
            <a:ext cx="685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7" name="Oval 11">
            <a:extLst>
              <a:ext uri="{FF2B5EF4-FFF2-40B4-BE49-F238E27FC236}">
                <a16:creationId xmlns:a16="http://schemas.microsoft.com/office/drawing/2014/main" id="{B062B6D8-C8C4-624D-A182-AF47C3E0E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0730" y="3301008"/>
            <a:ext cx="4572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8" name="Line 12">
            <a:extLst>
              <a:ext uri="{FF2B5EF4-FFF2-40B4-BE49-F238E27FC236}">
                <a16:creationId xmlns:a16="http://schemas.microsoft.com/office/drawing/2014/main" id="{9168F6A3-59F1-D14B-A48C-C4998C872C6D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8130" y="2462808"/>
            <a:ext cx="18288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9" name="Oval 13">
            <a:extLst>
              <a:ext uri="{FF2B5EF4-FFF2-40B4-BE49-F238E27FC236}">
                <a16:creationId xmlns:a16="http://schemas.microsoft.com/office/drawing/2014/main" id="{D3F30711-3C1D-C048-AFB8-DF0AC7556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752" y="2116832"/>
            <a:ext cx="762000" cy="685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0" name="Oval 14">
            <a:extLst>
              <a:ext uri="{FF2B5EF4-FFF2-40B4-BE49-F238E27FC236}">
                <a16:creationId xmlns:a16="http://schemas.microsoft.com/office/drawing/2014/main" id="{A719D02C-AC96-4341-814A-92CFAB9AA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552" y="2040632"/>
            <a:ext cx="762000" cy="685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1" name="Oval 15">
            <a:extLst>
              <a:ext uri="{FF2B5EF4-FFF2-40B4-BE49-F238E27FC236}">
                <a16:creationId xmlns:a16="http://schemas.microsoft.com/office/drawing/2014/main" id="{91050B07-641F-2A45-8824-D09E43B1D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1352" y="2574032"/>
            <a:ext cx="533400" cy="685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3D4EB31A-E6D7-C645-B035-B1047B88E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2804" y="3861048"/>
            <a:ext cx="4417467" cy="273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th-TH" altLang="th-TH" sz="2600" dirty="0"/>
              <a:t>การกำหนดช่วงเซลล์ </a:t>
            </a:r>
            <a:r>
              <a:rPr lang="en-US" altLang="th-TH" sz="2600" dirty="0"/>
              <a:t>(Cell Range)</a:t>
            </a: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th-TH" altLang="th-TH" sz="2600" dirty="0"/>
              <a:t>ใช้แป้นพิมพ์ช่วยในการเลือก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FontTx/>
              <a:buChar char="-"/>
            </a:pPr>
            <a:r>
              <a:rPr lang="en-US" altLang="th-TH" sz="2600" dirty="0">
                <a:solidFill>
                  <a:srgbClr val="C00000"/>
                </a:solidFill>
              </a:rPr>
              <a:t>CTRL</a:t>
            </a:r>
            <a:r>
              <a:rPr lang="en-US" altLang="th-TH" sz="2600" dirty="0"/>
              <a:t> </a:t>
            </a:r>
            <a:r>
              <a:rPr lang="th-TH" altLang="th-TH" sz="2600" dirty="0"/>
              <a:t>เลือกพื้นที่ไม่ต่อเนื่อง</a:t>
            </a:r>
            <a:endParaRPr lang="en-US" altLang="th-TH" sz="2600" dirty="0"/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FontTx/>
              <a:buChar char="-"/>
            </a:pPr>
            <a:r>
              <a:rPr lang="en-US" altLang="th-TH" sz="2600" dirty="0">
                <a:solidFill>
                  <a:srgbClr val="C00000"/>
                </a:solidFill>
              </a:rPr>
              <a:t>SHIFT</a:t>
            </a:r>
            <a:r>
              <a:rPr lang="th-TH" altLang="th-TH" sz="2600" dirty="0"/>
              <a:t> เลือกพื้นที่ต่อเนื่อง</a:t>
            </a:r>
            <a:endParaRPr lang="en-US" altLang="th-TH" sz="2600" dirty="0"/>
          </a:p>
          <a:p>
            <a:pPr eaLnBrk="0" hangingPunct="0"/>
            <a:endParaRPr lang="th-TH" altLang="th-TH" sz="3200" b="1" dirty="0">
              <a:latin typeface="Angsana New" pitchFamily="18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EE8579-258B-A64A-A0D4-568B3B74D65E}"/>
              </a:ext>
            </a:extLst>
          </p:cNvPr>
          <p:cNvSpPr txBox="1"/>
          <p:nvPr/>
        </p:nvSpPr>
        <p:spPr>
          <a:xfrm>
            <a:off x="236754" y="271512"/>
            <a:ext cx="5177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>
                <a:latin typeface="DB Ozone X" panose="02000506090000020004" pitchFamily="2" charset="-34"/>
                <a:cs typeface="DB Ozone X" panose="02000506090000020004" pitchFamily="2" charset="-34"/>
              </a:rPr>
              <a:t>การเลือกช่วงของข้อมูล</a:t>
            </a:r>
            <a:endParaRPr lang="en-US" sz="5400" b="1" dirty="0">
              <a:latin typeface="DB Ozone X" panose="02000506090000020004" pitchFamily="2" charset="-34"/>
              <a:cs typeface="DB Ozone X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34682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39034B-F376-9847-A473-9440C6E6DC84}"/>
              </a:ext>
            </a:extLst>
          </p:cNvPr>
          <p:cNvSpPr txBox="1"/>
          <p:nvPr/>
        </p:nvSpPr>
        <p:spPr>
          <a:xfrm>
            <a:off x="399245" y="167425"/>
            <a:ext cx="73795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Chart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09553E-6BEF-CB46-A450-379509C1309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85" y="1275421"/>
            <a:ext cx="7650050" cy="500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2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52F06E-8263-B945-AF58-B72B0DFC030E}"/>
              </a:ext>
            </a:extLst>
          </p:cNvPr>
          <p:cNvSpPr txBox="1"/>
          <p:nvPr/>
        </p:nvSpPr>
        <p:spPr>
          <a:xfrm>
            <a:off x="927279" y="2505670"/>
            <a:ext cx="7868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halkboard" panose="03050602040202020205" pitchFamily="66" charset="77"/>
                <a:ea typeface="Ayuthaya" pitchFamily="2" charset="-34"/>
                <a:cs typeface="Ayuthaya" pitchFamily="2" charset="-34"/>
              </a:rPr>
              <a:t>Basic</a:t>
            </a:r>
            <a:r>
              <a:rPr lang="en-GB" sz="5400" b="1" dirty="0">
                <a:solidFill>
                  <a:srgbClr val="C00000"/>
                </a:solidFill>
                <a:latin typeface="Chalkboard" panose="03050602040202020205" pitchFamily="66" charset="77"/>
                <a:ea typeface="Ayuthaya" pitchFamily="2" charset="-34"/>
                <a:cs typeface="Ayuthaya" pitchFamily="2" charset="-34"/>
              </a:rPr>
              <a:t> Excel </a:t>
            </a:r>
            <a:r>
              <a:rPr lang="en-GB" sz="3200" b="1" dirty="0">
                <a:latin typeface="Chalkboard" panose="03050602040202020205" pitchFamily="66" charset="77"/>
                <a:ea typeface="Ayuthaya" pitchFamily="2" charset="-34"/>
                <a:cs typeface="Ayuthaya" pitchFamily="2" charset="-34"/>
              </a:rPr>
              <a:t>for data management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159852-8D74-5146-BD9B-620A9E9D5C4F}"/>
              </a:ext>
            </a:extLst>
          </p:cNvPr>
          <p:cNvSpPr txBox="1"/>
          <p:nvPr/>
        </p:nvSpPr>
        <p:spPr>
          <a:xfrm>
            <a:off x="2917064" y="3429000"/>
            <a:ext cx="3309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Part 2</a:t>
            </a:r>
          </a:p>
        </p:txBody>
      </p:sp>
    </p:spTree>
    <p:extLst>
      <p:ext uri="{BB962C8B-B14F-4D97-AF65-F5344CB8AC3E}">
        <p14:creationId xmlns:p14="http://schemas.microsoft.com/office/powerpoint/2010/main" val="416082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B2DA46-A156-014C-9CDE-930286CDD2A2}"/>
              </a:ext>
            </a:extLst>
          </p:cNvPr>
          <p:cNvSpPr/>
          <p:nvPr/>
        </p:nvSpPr>
        <p:spPr>
          <a:xfrm>
            <a:off x="795778" y="1967061"/>
            <a:ext cx="8348221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</a:pPr>
            <a:r>
              <a:rPr lang="en-US" sz="3600" dirty="0"/>
              <a:t>$a$1 </a:t>
            </a:r>
            <a:r>
              <a:rPr lang="th-TH" sz="3600" dirty="0"/>
              <a:t>จะเป็นการตรึงทั้ง </a:t>
            </a:r>
            <a:r>
              <a:rPr lang="en-US" sz="3600" dirty="0"/>
              <a:t>Column(a) </a:t>
            </a:r>
            <a:r>
              <a:rPr lang="th-TH" sz="3600" dirty="0"/>
              <a:t>และ </a:t>
            </a:r>
            <a:r>
              <a:rPr lang="en-US" sz="3600" dirty="0"/>
              <a:t>Row(1)</a:t>
            </a:r>
          </a:p>
          <a:p>
            <a:pPr marL="342900" indent="-342900">
              <a:lnSpc>
                <a:spcPct val="200000"/>
              </a:lnSpc>
            </a:pPr>
            <a:r>
              <a:rPr lang="en-US" sz="3600" dirty="0"/>
              <a:t>a$6	</a:t>
            </a:r>
            <a:r>
              <a:rPr lang="th-TH" sz="3600" dirty="0"/>
              <a:t>จะเป็นการตรึงเฉพาะ </a:t>
            </a:r>
            <a:r>
              <a:rPr lang="en-US" sz="3600" dirty="0"/>
              <a:t>Row(6)</a:t>
            </a:r>
          </a:p>
          <a:p>
            <a:pPr marL="342900" indent="-342900">
              <a:lnSpc>
                <a:spcPct val="200000"/>
              </a:lnSpc>
            </a:pPr>
            <a:r>
              <a:rPr lang="en-US" sz="3600" dirty="0"/>
              <a:t>$b1	</a:t>
            </a:r>
            <a:r>
              <a:rPr lang="th-TH" sz="3600" dirty="0"/>
              <a:t>จะเป็นการตรึงเฉพาะ </a:t>
            </a:r>
            <a:r>
              <a:rPr lang="en-US" sz="3600" dirty="0"/>
              <a:t>Column(b)</a:t>
            </a:r>
            <a:endParaRPr lang="th-TH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7A9838-DE3F-7943-A93B-9A08A06D3BAF}"/>
              </a:ext>
            </a:extLst>
          </p:cNvPr>
          <p:cNvSpPr/>
          <p:nvPr/>
        </p:nvSpPr>
        <p:spPr>
          <a:xfrm>
            <a:off x="795778" y="346588"/>
            <a:ext cx="44807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6000" dirty="0"/>
              <a:t>การใส่ </a:t>
            </a:r>
            <a:r>
              <a:rPr lang="en-US" sz="6000" dirty="0"/>
              <a:t>$</a:t>
            </a:r>
            <a:r>
              <a:rPr lang="th-TH" sz="6000" dirty="0"/>
              <a:t> กำกับเซลล์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126035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7DE7BF-D9D0-3640-98F6-6FB722B740B2}"/>
              </a:ext>
            </a:extLst>
          </p:cNvPr>
          <p:cNvSpPr txBox="1"/>
          <p:nvPr/>
        </p:nvSpPr>
        <p:spPr>
          <a:xfrm>
            <a:off x="399244" y="167425"/>
            <a:ext cx="8010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Function: </a:t>
            </a:r>
            <a:r>
              <a:rPr lang="th-TH" sz="4800" b="1" dirty="0"/>
              <a:t> </a:t>
            </a:r>
            <a:r>
              <a:rPr lang="en-US" sz="4800" b="1" dirty="0"/>
              <a:t>COUNT, COUNTIF</a:t>
            </a:r>
          </a:p>
        </p:txBody>
      </p:sp>
      <p:pic>
        <p:nvPicPr>
          <p:cNvPr id="8" name="Picture 7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B898499B-1717-4241-A484-C0F0E13E6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123345"/>
            <a:ext cx="4301183" cy="13135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77B8323-4704-3340-A06A-F8080EA349C0}"/>
              </a:ext>
            </a:extLst>
          </p:cNvPr>
          <p:cNvSpPr/>
          <p:nvPr/>
        </p:nvSpPr>
        <p:spPr>
          <a:xfrm>
            <a:off x="4404573" y="4584788"/>
            <a:ext cx="47812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cs typeface="Angsana New" panose="02020603050405020304" pitchFamily="18" charset="-34"/>
              </a:rPr>
              <a:t>range 	= </a:t>
            </a:r>
            <a:r>
              <a:rPr lang="th-TH" sz="2400" dirty="0">
                <a:cs typeface="Angsana New" panose="02020603050405020304" pitchFamily="18" charset="-34"/>
              </a:rPr>
              <a:t>ช่วงของข้อมูลที่เราสนใจ</a:t>
            </a:r>
          </a:p>
          <a:p>
            <a:r>
              <a:rPr lang="en-US" sz="2400" dirty="0">
                <a:cs typeface="Angsana New" panose="02020603050405020304" pitchFamily="18" charset="-34"/>
              </a:rPr>
              <a:t>Criteria =</a:t>
            </a:r>
            <a:r>
              <a:rPr lang="th-TH" sz="2400" dirty="0">
                <a:cs typeface="Angsana New" panose="02020603050405020304" pitchFamily="18" charset="-34"/>
              </a:rPr>
              <a:t> เงื่อนไขที่ใช้</a:t>
            </a:r>
          </a:p>
          <a:p>
            <a:r>
              <a:rPr lang="en-US" sz="2400" dirty="0">
                <a:cs typeface="Angsana New" panose="02020603050405020304" pitchFamily="18" charset="-34"/>
              </a:rPr>
              <a:t>Note: </a:t>
            </a:r>
            <a:r>
              <a:rPr lang="th-TH" sz="2400" dirty="0">
                <a:cs typeface="Angsana New" panose="02020603050405020304" pitchFamily="18" charset="-34"/>
              </a:rPr>
              <a:t>เมื่อต้องการนับจำนวนเซลล์ที่เป็นตัวเลขให้ใช้ </a:t>
            </a:r>
            <a:r>
              <a:rPr lang="en-US" sz="2400" dirty="0">
                <a:cs typeface="Angsana New" panose="02020603050405020304" pitchFamily="18" charset="-34"/>
              </a:rPr>
              <a:t>Count </a:t>
            </a:r>
            <a:r>
              <a:rPr lang="th-TH" sz="2400" dirty="0">
                <a:cs typeface="Angsana New" panose="02020603050405020304" pitchFamily="18" charset="-34"/>
              </a:rPr>
              <a:t>ข้อมูลทั้งหมดให้ใช้ </a:t>
            </a:r>
            <a:r>
              <a:rPr lang="en-US" sz="2400" dirty="0" err="1">
                <a:cs typeface="Angsana New" panose="02020603050405020304" pitchFamily="18" charset="-34"/>
              </a:rPr>
              <a:t>Counta</a:t>
            </a:r>
            <a:r>
              <a:rPr lang="en-US" sz="2400" dirty="0">
                <a:cs typeface="Angsana New" panose="02020603050405020304" pitchFamily="18" charset="-34"/>
              </a:rPr>
              <a:t> </a:t>
            </a:r>
            <a:r>
              <a:rPr lang="th-TH" sz="2400" dirty="0">
                <a:cs typeface="Angsana New" panose="02020603050405020304" pitchFamily="18" charset="-34"/>
              </a:rPr>
              <a:t>หรือเซลล์ที่ว่างให้ใช้</a:t>
            </a:r>
            <a:r>
              <a:rPr lang="en-US" sz="2400" dirty="0">
                <a:cs typeface="Angsana New" panose="02020603050405020304" pitchFamily="18" charset="-34"/>
              </a:rPr>
              <a:t> </a:t>
            </a:r>
            <a:r>
              <a:rPr lang="en-US" sz="2400" dirty="0" err="1">
                <a:cs typeface="Angsana New" panose="02020603050405020304" pitchFamily="18" charset="-34"/>
              </a:rPr>
              <a:t>Countblank</a:t>
            </a:r>
            <a:endParaRPr lang="en-US" sz="2400" dirty="0">
              <a:cs typeface="Angsana New" panose="02020603050405020304" pitchFamily="18" charset="-34"/>
            </a:endParaRPr>
          </a:p>
        </p:txBody>
      </p:sp>
      <p:pic>
        <p:nvPicPr>
          <p:cNvPr id="6" name="Picture 5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25DF8701-F39F-E94F-B3C9-768836862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81" y="1146330"/>
            <a:ext cx="4781268" cy="13135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AFA55FB-905D-5F4F-9ED4-9633398AE0DD}"/>
              </a:ext>
            </a:extLst>
          </p:cNvPr>
          <p:cNvSpPr/>
          <p:nvPr/>
        </p:nvSpPr>
        <p:spPr>
          <a:xfrm>
            <a:off x="412381" y="2772232"/>
            <a:ext cx="39080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cs typeface="Angsana New" panose="02020603050405020304" pitchFamily="18" charset="-34"/>
              </a:rPr>
              <a:t>Value = </a:t>
            </a:r>
            <a:r>
              <a:rPr lang="th-TH" sz="3200" dirty="0">
                <a:cs typeface="Angsana New" panose="02020603050405020304" pitchFamily="18" charset="-34"/>
              </a:rPr>
              <a:t>ข้อมูลที่ต้องการให้นับ</a:t>
            </a:r>
          </a:p>
        </p:txBody>
      </p:sp>
    </p:spTree>
    <p:extLst>
      <p:ext uri="{BB962C8B-B14F-4D97-AF65-F5344CB8AC3E}">
        <p14:creationId xmlns:p14="http://schemas.microsoft.com/office/powerpoint/2010/main" val="969922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C6E6E3-E826-D843-8C6B-F74BC6B6414B}"/>
              </a:ext>
            </a:extLst>
          </p:cNvPr>
          <p:cNvSpPr txBox="1"/>
          <p:nvPr/>
        </p:nvSpPr>
        <p:spPr>
          <a:xfrm>
            <a:off x="399245" y="167425"/>
            <a:ext cx="7379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Function: SUMIF</a:t>
            </a:r>
          </a:p>
        </p:txBody>
      </p:sp>
      <p:pic>
        <p:nvPicPr>
          <p:cNvPr id="4" name="Picture 3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2D57C164-1520-6841-83B9-1745F7845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760" y="2099135"/>
            <a:ext cx="6240406" cy="14858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109C5C-64FC-F645-835F-A5CE24637A5C}"/>
              </a:ext>
            </a:extLst>
          </p:cNvPr>
          <p:cNvSpPr txBox="1"/>
          <p:nvPr/>
        </p:nvSpPr>
        <p:spPr>
          <a:xfrm>
            <a:off x="785611" y="1365161"/>
            <a:ext cx="7765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SUMIF =&gt; </a:t>
            </a:r>
            <a:r>
              <a:rPr lang="th-TH" sz="3200" dirty="0"/>
              <a:t>คำสั่งหาผลรวมของข้อมูลภายใต้เงื่อนไข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17DFB4-FA0D-AF48-94FB-5E925521C718}"/>
              </a:ext>
            </a:extLst>
          </p:cNvPr>
          <p:cNvSpPr txBox="1"/>
          <p:nvPr/>
        </p:nvSpPr>
        <p:spPr>
          <a:xfrm>
            <a:off x="399245" y="4172755"/>
            <a:ext cx="85000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range </a:t>
            </a:r>
            <a:r>
              <a:rPr lang="th-TH" sz="2800" dirty="0"/>
              <a:t>	</a:t>
            </a:r>
            <a:r>
              <a:rPr lang="en-US" sz="2800" dirty="0"/>
              <a:t>= </a:t>
            </a:r>
            <a:r>
              <a:rPr lang="th-TH" sz="2800" dirty="0"/>
              <a:t>ช่วงข้อมูลที่สนใจ</a:t>
            </a:r>
          </a:p>
          <a:p>
            <a:r>
              <a:rPr lang="en-US" sz="2800" dirty="0"/>
              <a:t>criteria </a:t>
            </a:r>
            <a:r>
              <a:rPr lang="th-TH" sz="2800" dirty="0"/>
              <a:t>	</a:t>
            </a:r>
            <a:r>
              <a:rPr lang="en-US" sz="2800" dirty="0"/>
              <a:t>= </a:t>
            </a:r>
            <a:r>
              <a:rPr lang="th-TH" sz="2800" dirty="0"/>
              <a:t>เงื่อนไขที่ใช้</a:t>
            </a:r>
          </a:p>
          <a:p>
            <a:r>
              <a:rPr lang="en-US" sz="2800" dirty="0" err="1"/>
              <a:t>sum_range</a:t>
            </a:r>
            <a:r>
              <a:rPr lang="en-US" sz="2800" dirty="0"/>
              <a:t> </a:t>
            </a:r>
            <a:r>
              <a:rPr lang="th-TH" sz="2800" dirty="0"/>
              <a:t>	</a:t>
            </a:r>
            <a:r>
              <a:rPr lang="en-US" sz="2800" dirty="0"/>
              <a:t>= </a:t>
            </a:r>
            <a:r>
              <a:rPr lang="th-TH" sz="2800" dirty="0"/>
              <a:t>ช่วงของข้อมูลที่ต้องการให้รวมเมื่อเงื่อนไขเป็นไปตามที่กำหนด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4273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23FBCCB4-F87D-8B48-99E7-E4ED992C6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382" y="659086"/>
            <a:ext cx="5153236" cy="5571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A57F1C-B96A-A947-B963-6B802805572C}"/>
              </a:ext>
            </a:extLst>
          </p:cNvPr>
          <p:cNvSpPr txBox="1"/>
          <p:nvPr/>
        </p:nvSpPr>
        <p:spPr>
          <a:xfrm>
            <a:off x="103029" y="94011"/>
            <a:ext cx="3335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Example: SUMIF</a:t>
            </a:r>
          </a:p>
        </p:txBody>
      </p:sp>
    </p:spTree>
    <p:extLst>
      <p:ext uri="{BB962C8B-B14F-4D97-AF65-F5344CB8AC3E}">
        <p14:creationId xmlns:p14="http://schemas.microsoft.com/office/powerpoint/2010/main" val="544658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E382EE-C078-6C46-83E0-28ACF0A44557}"/>
              </a:ext>
            </a:extLst>
          </p:cNvPr>
          <p:cNvSpPr txBox="1"/>
          <p:nvPr/>
        </p:nvSpPr>
        <p:spPr>
          <a:xfrm>
            <a:off x="399245" y="167425"/>
            <a:ext cx="7379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Function: SUMPRODUCT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FBC2CE-4861-8C46-830B-93C7D7AEC178}"/>
              </a:ext>
            </a:extLst>
          </p:cNvPr>
          <p:cNvSpPr txBox="1"/>
          <p:nvPr/>
        </p:nvSpPr>
        <p:spPr>
          <a:xfrm>
            <a:off x="643945" y="1365161"/>
            <a:ext cx="79076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SUMPRODUCT =&gt; </a:t>
            </a:r>
            <a:r>
              <a:rPr lang="th-TH" sz="3200" dirty="0"/>
              <a:t>คำสั่งหาผลคูณของคอลัมน์ตั้งแต่ </a:t>
            </a:r>
            <a:r>
              <a:rPr lang="en-US" sz="3200" dirty="0"/>
              <a:t>2 </a:t>
            </a:r>
            <a:r>
              <a:rPr lang="th-TH" sz="3200" dirty="0"/>
              <a:t>คอลัมน์ขึ้นไป แล้วรวมผลคูณเข้าด้วยกัน</a:t>
            </a:r>
            <a:endParaRPr lang="en-US" sz="3200" dirty="0"/>
          </a:p>
        </p:txBody>
      </p:sp>
      <p:pic>
        <p:nvPicPr>
          <p:cNvPr id="5" name="Picture 4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BEA36739-2B86-AF4A-AC20-7D2740C39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565" y="2716785"/>
            <a:ext cx="7280869" cy="13361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25BF9D3-1CB0-7E48-BCC8-ACBBDC7FE436}"/>
              </a:ext>
            </a:extLst>
          </p:cNvPr>
          <p:cNvSpPr/>
          <p:nvPr/>
        </p:nvSpPr>
        <p:spPr>
          <a:xfrm>
            <a:off x="931565" y="4596616"/>
            <a:ext cx="329288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array 1 = </a:t>
            </a:r>
            <a:r>
              <a:rPr lang="th-TH" sz="3200" dirty="0"/>
              <a:t>ช่วงข้อมูลที่</a:t>
            </a:r>
            <a:r>
              <a:rPr lang="en-US" sz="3200" dirty="0"/>
              <a:t> 1</a:t>
            </a:r>
          </a:p>
          <a:p>
            <a:r>
              <a:rPr lang="en-US" sz="3200" dirty="0"/>
              <a:t>array 2 = </a:t>
            </a:r>
            <a:r>
              <a:rPr lang="th-TH" sz="3200" dirty="0"/>
              <a:t>ช่วงข้อมูลที่</a:t>
            </a:r>
            <a:r>
              <a:rPr lang="en-US" sz="3200" dirty="0"/>
              <a:t> 2</a:t>
            </a:r>
          </a:p>
          <a:p>
            <a:r>
              <a:rPr lang="en-US" sz="3200" dirty="0"/>
              <a:t>array 3 = </a:t>
            </a:r>
            <a:r>
              <a:rPr lang="th-TH" sz="3200" dirty="0"/>
              <a:t>ช่วงข้อมูลที่</a:t>
            </a:r>
            <a:r>
              <a:rPr lang="en-US" sz="3200" dirty="0"/>
              <a:t> 3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3237426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BB259B-9034-4846-8796-1C719091D038}"/>
              </a:ext>
            </a:extLst>
          </p:cNvPr>
          <p:cNvSpPr txBox="1"/>
          <p:nvPr/>
        </p:nvSpPr>
        <p:spPr>
          <a:xfrm>
            <a:off x="2962141" y="2388793"/>
            <a:ext cx="5727260" cy="20804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EXCEL </a:t>
            </a:r>
            <a:r>
              <a:rPr lang="en-US" sz="6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ทำอะไรได้บ้าง</a:t>
            </a:r>
            <a:endParaRPr lang="en-US" sz="6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A06F98-86D6-884F-9FED-947CBDD7A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99" y="2070612"/>
            <a:ext cx="2404910" cy="226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4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C8F3AC-BF62-FB45-8495-F3F7200A8371}"/>
              </a:ext>
            </a:extLst>
          </p:cNvPr>
          <p:cNvSpPr txBox="1"/>
          <p:nvPr/>
        </p:nvSpPr>
        <p:spPr>
          <a:xfrm>
            <a:off x="251137" y="361061"/>
            <a:ext cx="6503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Exercise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C12877-FA8A-9F45-BCC0-E8BBA777FE6F}"/>
              </a:ext>
            </a:extLst>
          </p:cNvPr>
          <p:cNvSpPr txBox="1"/>
          <p:nvPr/>
        </p:nvSpPr>
        <p:spPr>
          <a:xfrm>
            <a:off x="1635616" y="2112551"/>
            <a:ext cx="6555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www.eatecon.com</a:t>
            </a:r>
            <a:r>
              <a:rPr lang="en-US" sz="4000" b="1" dirty="0"/>
              <a:t>/courses/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E864E8-3156-0D47-BB21-5BA3001B6CCA}"/>
              </a:ext>
            </a:extLst>
          </p:cNvPr>
          <p:cNvSpPr txBox="1"/>
          <p:nvPr/>
        </p:nvSpPr>
        <p:spPr>
          <a:xfrm>
            <a:off x="1229931" y="3318719"/>
            <a:ext cx="73667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&gt; Training </a:t>
            </a:r>
          </a:p>
          <a:p>
            <a:r>
              <a:rPr lang="en-US" sz="2800" dirty="0"/>
              <a:t>&gt; Overview</a:t>
            </a:r>
          </a:p>
          <a:p>
            <a:r>
              <a:rPr lang="en-US" sz="2800" dirty="0"/>
              <a:t>&gt; Click: Data for excel training – part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B9A934-A18B-2E49-8FE4-7B003695EC66}"/>
              </a:ext>
            </a:extLst>
          </p:cNvPr>
          <p:cNvSpPr txBox="1"/>
          <p:nvPr/>
        </p:nvSpPr>
        <p:spPr>
          <a:xfrm>
            <a:off x="347729" y="2167685"/>
            <a:ext cx="3155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Go to:</a:t>
            </a:r>
          </a:p>
        </p:txBody>
      </p:sp>
    </p:spTree>
    <p:extLst>
      <p:ext uri="{BB962C8B-B14F-4D97-AF65-F5344CB8AC3E}">
        <p14:creationId xmlns:p14="http://schemas.microsoft.com/office/powerpoint/2010/main" val="2394091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D9651F1E-6656-E94E-8431-9F0B9968C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350" y="1167774"/>
            <a:ext cx="5575300" cy="53467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8CC6B8A-FDA4-014A-A6EE-C4B5877DFA5F}"/>
              </a:ext>
            </a:extLst>
          </p:cNvPr>
          <p:cNvSpPr/>
          <p:nvPr/>
        </p:nvSpPr>
        <p:spPr>
          <a:xfrm>
            <a:off x="208037" y="204919"/>
            <a:ext cx="50722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DB Ozone X" panose="02000506090000020004" pitchFamily="2" charset="-34"/>
                <a:cs typeface="DB Ozone X" panose="02000506090000020004" pitchFamily="2" charset="-34"/>
              </a:rPr>
              <a:t>EX: </a:t>
            </a:r>
            <a:r>
              <a:rPr lang="th-TH" sz="4000" dirty="0">
                <a:latin typeface="DB Ozone X" panose="02000506090000020004" pitchFamily="2" charset="-34"/>
                <a:cs typeface="DB Ozone X" panose="02000506090000020004" pitchFamily="2" charset="-34"/>
              </a:rPr>
              <a:t>การหาผลรวมเงินของสับปะรด</a:t>
            </a:r>
            <a:endParaRPr lang="en-US" sz="4000" dirty="0">
              <a:latin typeface="DB Ozone X" panose="02000506090000020004" pitchFamily="2" charset="-34"/>
              <a:cs typeface="DB Ozone X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82705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BCFF87A6-A64F-0B4E-B6D0-21F7A463B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750" y="1022350"/>
            <a:ext cx="6794500" cy="48133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94C8FE1-7FB9-354F-B976-604F4BEE05E5}"/>
              </a:ext>
            </a:extLst>
          </p:cNvPr>
          <p:cNvSpPr/>
          <p:nvPr/>
        </p:nvSpPr>
        <p:spPr>
          <a:xfrm>
            <a:off x="208037" y="204919"/>
            <a:ext cx="65453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DB Ozone X" panose="02000506090000020004" pitchFamily="2" charset="-34"/>
                <a:cs typeface="DB Ozone X" panose="02000506090000020004" pitchFamily="2" charset="-34"/>
              </a:rPr>
              <a:t>EX: </a:t>
            </a:r>
            <a:r>
              <a:rPr lang="th-TH" sz="4000" dirty="0">
                <a:latin typeface="DB Ozone X" panose="02000506090000020004" pitchFamily="2" charset="-34"/>
                <a:cs typeface="DB Ozone X" panose="02000506090000020004" pitchFamily="2" charset="-34"/>
              </a:rPr>
              <a:t>การหาผลรวมเงินของสับปะรดแต่ละพันธุ์</a:t>
            </a:r>
            <a:endParaRPr lang="en-US" sz="4000" dirty="0">
              <a:latin typeface="DB Ozone X" panose="02000506090000020004" pitchFamily="2" charset="-34"/>
              <a:cs typeface="DB Ozone X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91588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499BE5-DFEB-A943-AFCA-B028FDDC1DF6}"/>
              </a:ext>
            </a:extLst>
          </p:cNvPr>
          <p:cNvSpPr txBox="1"/>
          <p:nvPr/>
        </p:nvSpPr>
        <p:spPr>
          <a:xfrm>
            <a:off x="251137" y="361061"/>
            <a:ext cx="6503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Exercise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7519FBA-72DB-134B-8CCE-DCB399C469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125356"/>
              </p:ext>
            </p:extLst>
          </p:nvPr>
        </p:nvGraphicFramePr>
        <p:xfrm>
          <a:off x="2420824" y="2514600"/>
          <a:ext cx="4302349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9410">
                  <a:extLst>
                    <a:ext uri="{9D8B030D-6E8A-4147-A177-3AD203B41FA5}">
                      <a16:colId xmlns:a16="http://schemas.microsoft.com/office/drawing/2014/main" val="155008666"/>
                    </a:ext>
                  </a:extLst>
                </a:gridCol>
                <a:gridCol w="1932939">
                  <a:extLst>
                    <a:ext uri="{9D8B030D-6E8A-4147-A177-3AD203B41FA5}">
                      <a16:colId xmlns:a16="http://schemas.microsoft.com/office/drawing/2014/main" val="1029688894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>
                          <a:solidFill>
                            <a:schemeClr val="bg1"/>
                          </a:solidFill>
                          <a:effectLst/>
                          <a:latin typeface="DB Ozone X" panose="02000506090000020004" pitchFamily="2" charset="-34"/>
                          <a:cs typeface="DB Ozone X" panose="02000506090000020004" pitchFamily="2" charset="-34"/>
                        </a:rPr>
                        <a:t>มูลค่าการนำเข้ารวม </a:t>
                      </a:r>
                      <a:endParaRPr lang="th-TH" sz="2400" b="1" i="0" u="none" strike="noStrike">
                        <a:solidFill>
                          <a:schemeClr val="bg1"/>
                        </a:solidFill>
                        <a:effectLst/>
                        <a:latin typeface="DB Ozone X" panose="02000506090000020004" pitchFamily="2" charset="-34"/>
                        <a:cs typeface="DB Ozone X" panose="02000506090000020004" pitchFamily="2" charset="-34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chemeClr val="bg1"/>
                          </a:solidFill>
                          <a:effectLst/>
                          <a:latin typeface="DB Ozone X" panose="02000506090000020004" pitchFamily="2" charset="-34"/>
                          <a:cs typeface="DB Ozone X" panose="02000506090000020004" pitchFamily="2" charset="-34"/>
                        </a:rPr>
                        <a:t>หน่วย: บาท</a:t>
                      </a:r>
                      <a:endParaRPr lang="th-TH" sz="2400" b="1" i="0" u="none" strike="noStrike" dirty="0">
                        <a:solidFill>
                          <a:schemeClr val="bg1"/>
                        </a:solidFill>
                        <a:effectLst/>
                        <a:latin typeface="DB Ozone X" panose="02000506090000020004" pitchFamily="2" charset="-34"/>
                        <a:cs typeface="DB Ozone X" panose="02000506090000020004" pitchFamily="2" charset="-34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32922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solidFill>
                            <a:schemeClr val="tx1"/>
                          </a:solidFill>
                          <a:effectLst/>
                          <a:latin typeface="DB Ozone X" panose="02000506090000020004" pitchFamily="2" charset="-34"/>
                          <a:cs typeface="DB Ozone X" panose="02000506090000020004" pitchFamily="2" charset="-34"/>
                        </a:rPr>
                        <a:t>2558</a:t>
                      </a:r>
                      <a:endParaRPr lang="en-GB" sz="2400" b="0" i="0" u="none" strike="noStrike">
                        <a:solidFill>
                          <a:schemeClr val="tx1"/>
                        </a:solidFill>
                        <a:effectLst/>
                        <a:latin typeface="DB Ozone X" panose="02000506090000020004" pitchFamily="2" charset="-34"/>
                        <a:cs typeface="DB Ozone X" panose="02000506090000020004" pitchFamily="2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solidFill>
                            <a:schemeClr val="bg1"/>
                          </a:solidFill>
                          <a:effectLst/>
                          <a:latin typeface="DB Ozone X" panose="02000506090000020004" pitchFamily="2" charset="-34"/>
                          <a:cs typeface="DB Ozone X" panose="02000506090000020004" pitchFamily="2" charset="-34"/>
                        </a:rPr>
                        <a:t> </a:t>
                      </a:r>
                      <a:endParaRPr lang="en-GB" sz="2400" b="0" i="0" u="none" strike="noStrike">
                        <a:solidFill>
                          <a:schemeClr val="bg1"/>
                        </a:solidFill>
                        <a:effectLst/>
                        <a:latin typeface="DB Ozone X" panose="02000506090000020004" pitchFamily="2" charset="-34"/>
                        <a:cs typeface="DB Ozone X" panose="02000506090000020004" pitchFamily="2" charset="-34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3794316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solidFill>
                            <a:schemeClr val="tx1"/>
                          </a:solidFill>
                          <a:effectLst/>
                          <a:latin typeface="DB Ozone X" panose="02000506090000020004" pitchFamily="2" charset="-34"/>
                          <a:cs typeface="DB Ozone X" panose="02000506090000020004" pitchFamily="2" charset="-34"/>
                        </a:rPr>
                        <a:t>2559</a:t>
                      </a:r>
                      <a:endParaRPr lang="en-GB" sz="2400" b="0" i="0" u="none" strike="noStrike">
                        <a:solidFill>
                          <a:schemeClr val="tx1"/>
                        </a:solidFill>
                        <a:effectLst/>
                        <a:latin typeface="DB Ozone X" panose="02000506090000020004" pitchFamily="2" charset="-34"/>
                        <a:cs typeface="DB Ozone X" panose="02000506090000020004" pitchFamily="2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solidFill>
                            <a:schemeClr val="bg1"/>
                          </a:solidFill>
                          <a:effectLst/>
                          <a:latin typeface="DB Ozone X" panose="02000506090000020004" pitchFamily="2" charset="-34"/>
                          <a:cs typeface="DB Ozone X" panose="02000506090000020004" pitchFamily="2" charset="-34"/>
                        </a:rPr>
                        <a:t> </a:t>
                      </a:r>
                      <a:endParaRPr lang="en-GB" sz="2400" b="0" i="0" u="none" strike="noStrike">
                        <a:solidFill>
                          <a:schemeClr val="bg1"/>
                        </a:solidFill>
                        <a:effectLst/>
                        <a:latin typeface="DB Ozone X" panose="02000506090000020004" pitchFamily="2" charset="-34"/>
                        <a:cs typeface="DB Ozone X" panose="02000506090000020004" pitchFamily="2" charset="-34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9316953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solidFill>
                            <a:schemeClr val="tx1"/>
                          </a:solidFill>
                          <a:effectLst/>
                          <a:latin typeface="DB Ozone X" panose="02000506090000020004" pitchFamily="2" charset="-34"/>
                          <a:cs typeface="DB Ozone X" panose="02000506090000020004" pitchFamily="2" charset="-34"/>
                        </a:rPr>
                        <a:t>2560</a:t>
                      </a:r>
                      <a:endParaRPr lang="en-GB" sz="2400" b="0" i="0" u="none" strike="noStrike">
                        <a:solidFill>
                          <a:schemeClr val="tx1"/>
                        </a:solidFill>
                        <a:effectLst/>
                        <a:latin typeface="DB Ozone X" panose="02000506090000020004" pitchFamily="2" charset="-34"/>
                        <a:cs typeface="DB Ozone X" panose="02000506090000020004" pitchFamily="2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solidFill>
                            <a:schemeClr val="bg1"/>
                          </a:solidFill>
                          <a:effectLst/>
                          <a:latin typeface="DB Ozone X" panose="02000506090000020004" pitchFamily="2" charset="-34"/>
                          <a:cs typeface="DB Ozone X" panose="02000506090000020004" pitchFamily="2" charset="-34"/>
                        </a:rPr>
                        <a:t> </a:t>
                      </a:r>
                      <a:endParaRPr lang="en-GB" sz="2400" b="0" i="0" u="none" strike="noStrike">
                        <a:solidFill>
                          <a:schemeClr val="bg1"/>
                        </a:solidFill>
                        <a:effectLst/>
                        <a:latin typeface="DB Ozone X" panose="02000506090000020004" pitchFamily="2" charset="-34"/>
                        <a:cs typeface="DB Ozone X" panose="02000506090000020004" pitchFamily="2" charset="-34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9774485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u="none" strike="noStrike" dirty="0">
                          <a:solidFill>
                            <a:schemeClr val="tx1"/>
                          </a:solidFill>
                          <a:effectLst/>
                          <a:latin typeface="DB Ozone X" panose="02000506090000020004" pitchFamily="2" charset="-34"/>
                          <a:cs typeface="DB Ozone X" panose="02000506090000020004" pitchFamily="2" charset="-34"/>
                        </a:rPr>
                        <a:t>2561 (ม.ค. - ก.ย.)</a:t>
                      </a:r>
                      <a:endParaRPr lang="th-TH" sz="2400" b="0" i="0" u="none" strike="noStrike" dirty="0">
                        <a:solidFill>
                          <a:schemeClr val="tx1"/>
                        </a:solidFill>
                        <a:effectLst/>
                        <a:latin typeface="DB Ozone X" panose="02000506090000020004" pitchFamily="2" charset="-34"/>
                        <a:cs typeface="DB Ozone X" panose="02000506090000020004" pitchFamily="2" charset="-3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solidFill>
                            <a:schemeClr val="bg1"/>
                          </a:solidFill>
                          <a:effectLst/>
                          <a:latin typeface="DB Ozone X" panose="02000506090000020004" pitchFamily="2" charset="-34"/>
                          <a:cs typeface="DB Ozone X" panose="02000506090000020004" pitchFamily="2" charset="-34"/>
                        </a:rPr>
                        <a:t> </a:t>
                      </a:r>
                      <a:endParaRPr lang="en-GB" sz="2400" b="0" i="0" u="none" strike="noStrike" dirty="0">
                        <a:solidFill>
                          <a:schemeClr val="bg1"/>
                        </a:solidFill>
                        <a:effectLst/>
                        <a:latin typeface="DB Ozone X" panose="02000506090000020004" pitchFamily="2" charset="-34"/>
                        <a:cs typeface="DB Ozone X" panose="02000506090000020004" pitchFamily="2" charset="-34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6334486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404568F-D780-EE42-AB80-56B877B1E1E5}"/>
              </a:ext>
            </a:extLst>
          </p:cNvPr>
          <p:cNvSpPr txBox="1"/>
          <p:nvPr/>
        </p:nvSpPr>
        <p:spPr>
          <a:xfrm>
            <a:off x="643943" y="1557736"/>
            <a:ext cx="7856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 err="1">
                <a:latin typeface="DB Ozone X" panose="02000506090000020004" pitchFamily="2" charset="-34"/>
                <a:cs typeface="DB Ozone X" panose="02000506090000020004" pitchFamily="2" charset="-34"/>
              </a:rPr>
              <a:t>ชีท</a:t>
            </a:r>
            <a:r>
              <a:rPr lang="th-TH" sz="3200" dirty="0">
                <a:latin typeface="DB Ozone X" panose="02000506090000020004" pitchFamily="2" charset="-34"/>
                <a:cs typeface="DB Ozone X" panose="02000506090000020004" pitchFamily="2" charset="-34"/>
              </a:rPr>
              <a:t> </a:t>
            </a:r>
            <a:r>
              <a:rPr lang="en-US" sz="3200" dirty="0">
                <a:latin typeface="DB Ozone X" panose="02000506090000020004" pitchFamily="2" charset="-34"/>
                <a:cs typeface="DB Ozone X" panose="02000506090000020004" pitchFamily="2" charset="-34"/>
              </a:rPr>
              <a:t>Export</a:t>
            </a:r>
            <a:r>
              <a:rPr lang="th-TH" sz="3200" dirty="0">
                <a:latin typeface="DB Ozone X" panose="02000506090000020004" pitchFamily="2" charset="-34"/>
                <a:cs typeface="DB Ozone X" panose="02000506090000020004" pitchFamily="2" charset="-34"/>
              </a:rPr>
              <a:t> ให้นิสิตหามูลค่าการส่งออกสินค้าเกษตร ปี </a:t>
            </a:r>
            <a:r>
              <a:rPr lang="en-US" sz="3200" dirty="0">
                <a:latin typeface="DB Ozone X" panose="02000506090000020004" pitchFamily="2" charset="-34"/>
                <a:cs typeface="DB Ozone X" panose="02000506090000020004" pitchFamily="2" charset="-34"/>
              </a:rPr>
              <a:t>2558-2561</a:t>
            </a:r>
          </a:p>
        </p:txBody>
      </p:sp>
    </p:spTree>
    <p:extLst>
      <p:ext uri="{BB962C8B-B14F-4D97-AF65-F5344CB8AC3E}">
        <p14:creationId xmlns:p14="http://schemas.microsoft.com/office/powerpoint/2010/main" val="450887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701702-F116-9C49-A436-78445F6E8D7E}"/>
              </a:ext>
            </a:extLst>
          </p:cNvPr>
          <p:cNvSpPr txBox="1"/>
          <p:nvPr/>
        </p:nvSpPr>
        <p:spPr>
          <a:xfrm>
            <a:off x="463639" y="309093"/>
            <a:ext cx="4507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Function: </a:t>
            </a:r>
            <a:r>
              <a:rPr lang="en-US" sz="4000" b="1" dirty="0" err="1"/>
              <a:t>Vlookup</a:t>
            </a:r>
            <a:endParaRPr lang="en-US" sz="4000" b="1" dirty="0"/>
          </a:p>
        </p:txBody>
      </p:sp>
      <p:pic>
        <p:nvPicPr>
          <p:cNvPr id="4" name="Picture 3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B77D931D-E335-A34D-A421-CF59E18E8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220" y="1114619"/>
            <a:ext cx="6423944" cy="8393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762969-6DD9-1E49-9294-07D5E80C2FD8}"/>
              </a:ext>
            </a:extLst>
          </p:cNvPr>
          <p:cNvSpPr/>
          <p:nvPr/>
        </p:nvSpPr>
        <p:spPr>
          <a:xfrm>
            <a:off x="373487" y="2159059"/>
            <a:ext cx="839702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lookup_value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</a:t>
            </a:r>
            <a:r>
              <a:rPr lang="th-TH" sz="2400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ค่า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ที่ต้องการหา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สามารถเป็นได้ทั้งตัวเลข หรือตัวอักษร หรือเซลล์อ้างอิง โดยตัวพิมพ์เล็กและตัวพิมพ์ใหญ่มีค่าเหมือนกัน (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Non-case-sensitive)</a:t>
            </a:r>
          </a:p>
          <a:p>
            <a:r>
              <a:rPr lang="en-US" sz="32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table_array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</a:t>
            </a:r>
            <a:r>
              <a:rPr lang="th-TH" sz="2400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ตารางที่เราต้องการอ้างอิง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อาจเป็นช่วงเซลล์ หรือ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Range Name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ก็ได้ โดยคอลัมน์แรกของตารางต้องเป็นสิ่งที่เราต้องการให้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lookup_value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มาเทียบค่า 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table_array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32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col_index_num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เป็น</a:t>
            </a:r>
            <a:r>
              <a:rPr lang="th-TH" sz="2400" b="1" dirty="0">
                <a:solidFill>
                  <a:srgbClr val="C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เลขลำดับคอลัมน์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ของตาราง (</a:t>
            </a:r>
            <a:r>
              <a:rPr lang="en-US" sz="24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table_array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)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ซึ่งเป็นคอลัมน์ที่ต้องการให้ดึงค่ามา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32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range_lookup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endParaRPr lang="th-TH" sz="3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ถ้าเป็น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TRUE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หรือละไว้ จะเอาค่าที่ใกล้เคียงมา ถ้าเป็น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FALSE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หรือ 0 จะนำค่าที่ตรงกันมา</a:t>
            </a:r>
            <a:endParaRPr lang="en-US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18820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1594BF0C-480C-D44D-A210-AA496C4F3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850900"/>
            <a:ext cx="8559800" cy="5156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4C0E685-44AF-AF4F-9662-F498904DA526}"/>
              </a:ext>
            </a:extLst>
          </p:cNvPr>
          <p:cNvSpPr/>
          <p:nvPr/>
        </p:nvSpPr>
        <p:spPr>
          <a:xfrm>
            <a:off x="292100" y="230677"/>
            <a:ext cx="6973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EX: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การหา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VLOOKUP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แบบค่าเป็นช่วง (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Approximate Match)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52057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EDDF5C-9E87-AC4B-B2A4-72011B0140FA}"/>
              </a:ext>
            </a:extLst>
          </p:cNvPr>
          <p:cNvSpPr/>
          <p:nvPr/>
        </p:nvSpPr>
        <p:spPr>
          <a:xfrm>
            <a:off x="1526148" y="1805070"/>
            <a:ext cx="66905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ชีท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Exercise =&gt;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ให้นิสิตตัดเกรดโดยใช้เกณฑ์ตามข้างล่างนี้ และแสดงผลว่ามีนิสิตได้เกรดอะไรบ้างอย่างละกี่คน </a:t>
            </a:r>
            <a:endParaRPr lang="en-US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EE101C9-16F4-4748-99EC-B489D42CEB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614615"/>
              </p:ext>
            </p:extLst>
          </p:nvPr>
        </p:nvGraphicFramePr>
        <p:xfrm>
          <a:off x="2640169" y="3114107"/>
          <a:ext cx="2757332" cy="29508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8666">
                  <a:extLst>
                    <a:ext uri="{9D8B030D-6E8A-4147-A177-3AD203B41FA5}">
                      <a16:colId xmlns:a16="http://schemas.microsoft.com/office/drawing/2014/main" val="215869329"/>
                    </a:ext>
                  </a:extLst>
                </a:gridCol>
                <a:gridCol w="1378666">
                  <a:extLst>
                    <a:ext uri="{9D8B030D-6E8A-4147-A177-3AD203B41FA5}">
                      <a16:colId xmlns:a16="http://schemas.microsoft.com/office/drawing/2014/main" val="47823084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คะแนน</a:t>
                      </a:r>
                      <a:endParaRPr lang="th-TH" sz="2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เกรด</a:t>
                      </a:r>
                      <a:endParaRPr lang="th-TH" sz="2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92679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39.9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F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9991691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40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D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382502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45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D+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425768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50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C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6985522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60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C+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30641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65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B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4227559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70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B+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818166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75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A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246377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8BB7677-E2ED-9F4F-ACB4-67D248A0920D}"/>
              </a:ext>
            </a:extLst>
          </p:cNvPr>
          <p:cNvSpPr txBox="1"/>
          <p:nvPr/>
        </p:nvSpPr>
        <p:spPr>
          <a:xfrm>
            <a:off x="251137" y="361061"/>
            <a:ext cx="6503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Exercise</a:t>
            </a:r>
          </a:p>
        </p:txBody>
      </p:sp>
    </p:spTree>
    <p:extLst>
      <p:ext uri="{BB962C8B-B14F-4D97-AF65-F5344CB8AC3E}">
        <p14:creationId xmlns:p14="http://schemas.microsoft.com/office/powerpoint/2010/main" val="38232948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EDDF5C-9E87-AC4B-B2A4-72011B0140FA}"/>
              </a:ext>
            </a:extLst>
          </p:cNvPr>
          <p:cNvSpPr/>
          <p:nvPr/>
        </p:nvSpPr>
        <p:spPr>
          <a:xfrm>
            <a:off x="1526148" y="1805070"/>
            <a:ext cx="66905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ชีท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Pivot =&gt; </a:t>
            </a:r>
            <a:r>
              <a:rPr lang="th-TH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ให้จัดกลุ่มอายุของผู้ตอบแบบสอบถาม โดยใช้เกณฑ์ตามข้างล่างนี้ และแสดงผลในคอลัมน์ </a:t>
            </a:r>
            <a:r>
              <a:rPr lang="en-US" sz="3200" dirty="0">
                <a:latin typeface="Angsana New" panose="02020603050405020304" pitchFamily="18" charset="-34"/>
                <a:cs typeface="Angsana New" panose="02020603050405020304" pitchFamily="18" charset="-34"/>
              </a:rPr>
              <a:t>Age range</a:t>
            </a:r>
            <a:endParaRPr lang="en-US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EE101C9-16F4-4748-99EC-B489D42CEB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963349"/>
              </p:ext>
            </p:extLst>
          </p:nvPr>
        </p:nvGraphicFramePr>
        <p:xfrm>
          <a:off x="2640169" y="3114107"/>
          <a:ext cx="2757332" cy="20078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8666">
                  <a:extLst>
                    <a:ext uri="{9D8B030D-6E8A-4147-A177-3AD203B41FA5}">
                      <a16:colId xmlns:a16="http://schemas.microsoft.com/office/drawing/2014/main" val="215869329"/>
                    </a:ext>
                  </a:extLst>
                </a:gridCol>
                <a:gridCol w="1378666">
                  <a:extLst>
                    <a:ext uri="{9D8B030D-6E8A-4147-A177-3AD203B41FA5}">
                      <a16:colId xmlns:a16="http://schemas.microsoft.com/office/drawing/2014/main" val="47823084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อายุ</a:t>
                      </a: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กลุ่ม</a:t>
                      </a:r>
                    </a:p>
                  </a:txBody>
                  <a:tcPr marL="9525" marR="9525" marT="9525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92679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9991691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>
                          <a:effectLst/>
                        </a:rPr>
                        <a:t>40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382502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50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4257684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60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6985522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u="none" strike="noStrike" dirty="0">
                          <a:effectLst/>
                        </a:rPr>
                        <a:t>70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306410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8BB7677-E2ED-9F4F-ACB4-67D248A0920D}"/>
              </a:ext>
            </a:extLst>
          </p:cNvPr>
          <p:cNvSpPr txBox="1"/>
          <p:nvPr/>
        </p:nvSpPr>
        <p:spPr>
          <a:xfrm>
            <a:off x="251137" y="361061"/>
            <a:ext cx="6503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Exercise2</a:t>
            </a:r>
          </a:p>
        </p:txBody>
      </p:sp>
    </p:spTree>
    <p:extLst>
      <p:ext uri="{BB962C8B-B14F-4D97-AF65-F5344CB8AC3E}">
        <p14:creationId xmlns:p14="http://schemas.microsoft.com/office/powerpoint/2010/main" val="3836333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356139-F89D-334F-9A0F-35CA6728992A}"/>
              </a:ext>
            </a:extLst>
          </p:cNvPr>
          <p:cNvSpPr txBox="1"/>
          <p:nvPr/>
        </p:nvSpPr>
        <p:spPr>
          <a:xfrm>
            <a:off x="463639" y="206062"/>
            <a:ext cx="54477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Pivot Table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CA2CA9-AC55-B24D-AA63-058EF686D663}"/>
              </a:ext>
            </a:extLst>
          </p:cNvPr>
          <p:cNvSpPr/>
          <p:nvPr/>
        </p:nvSpPr>
        <p:spPr>
          <a:xfrm>
            <a:off x="676141" y="1550659"/>
            <a:ext cx="81587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>
                <a:latin typeface="DB Ozone X" panose="02000506090000020004" pitchFamily="2" charset="-34"/>
                <a:cs typeface="DB Ozone X" panose="02000506090000020004" pitchFamily="2" charset="-34"/>
              </a:rPr>
              <a:t>เครื่องมือในการจัดการกับข้อมูลที่มีปริมาณมากให้อยู่ในรูปแบบตาราง เพื่อนำไปวิเคราะห์และนำไปใช้คำนวณต่อไป</a:t>
            </a:r>
          </a:p>
        </p:txBody>
      </p:sp>
      <p:pic>
        <p:nvPicPr>
          <p:cNvPr id="13" name="Picture 12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464245BB-59E8-964D-9DDB-04FEA6538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851" y="2602241"/>
            <a:ext cx="8216900" cy="2705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26BF9E-B305-2B4D-BBE3-6FC290EA6BF6}"/>
              </a:ext>
            </a:extLst>
          </p:cNvPr>
          <p:cNvSpPr/>
          <p:nvPr/>
        </p:nvSpPr>
        <p:spPr>
          <a:xfrm>
            <a:off x="901521" y="5823277"/>
            <a:ext cx="72765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DB Ozone X" panose="02000506090000020004" pitchFamily="2" charset="-34"/>
                <a:cs typeface="DB Ozone X" panose="02000506090000020004" pitchFamily="2" charset="-34"/>
              </a:rPr>
              <a:t>Note: </a:t>
            </a:r>
            <a:r>
              <a:rPr lang="th-TH" sz="2400" dirty="0">
                <a:latin typeface="DB Ozone X" panose="02000506090000020004" pitchFamily="2" charset="-34"/>
                <a:cs typeface="DB Ozone X" panose="02000506090000020004" pitchFamily="2" charset="-34"/>
              </a:rPr>
              <a:t>ชื่อในหัวคอลัมน์ต้องกรอกให้ครบ ก่อนทำการ </a:t>
            </a:r>
            <a:r>
              <a:rPr lang="en-US" sz="2400" dirty="0">
                <a:latin typeface="DB Ozone X" panose="02000506090000020004" pitchFamily="2" charset="-34"/>
                <a:cs typeface="DB Ozone X" panose="02000506090000020004" pitchFamily="2" charset="-34"/>
              </a:rPr>
              <a:t>Insert pivot table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8595337-9944-964A-923A-46191C6335A2}"/>
              </a:ext>
            </a:extLst>
          </p:cNvPr>
          <p:cNvSpPr/>
          <p:nvPr/>
        </p:nvSpPr>
        <p:spPr>
          <a:xfrm>
            <a:off x="602989" y="2833700"/>
            <a:ext cx="2234484" cy="1457824"/>
          </a:xfrm>
          <a:prstGeom prst="ellipse">
            <a:avLst/>
          </a:prstGeom>
          <a:solidFill>
            <a:srgbClr val="FF0000">
              <a:alpha val="12000"/>
            </a:srgbClr>
          </a:solidFill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637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8EDD506B-8D8E-784E-9FE9-A260E7C25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797" y="1143739"/>
            <a:ext cx="6267003" cy="452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41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E86A03-007F-7D4C-8E64-D762451D1180}"/>
              </a:ext>
            </a:extLst>
          </p:cNvPr>
          <p:cNvSpPr txBox="1"/>
          <p:nvPr/>
        </p:nvSpPr>
        <p:spPr>
          <a:xfrm>
            <a:off x="631064" y="270456"/>
            <a:ext cx="47909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/>
              <a:t>หน้าที่ของ </a:t>
            </a:r>
            <a:r>
              <a:rPr lang="en-US" sz="6000" b="1" dirty="0"/>
              <a:t>Excel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BD67EB-C9E3-D542-88DF-0E817928E39F}"/>
              </a:ext>
            </a:extLst>
          </p:cNvPr>
          <p:cNvSpPr/>
          <p:nvPr/>
        </p:nvSpPr>
        <p:spPr>
          <a:xfrm>
            <a:off x="1281448" y="2151727"/>
            <a:ext cx="69739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4000" dirty="0"/>
              <a:t>จัดเก็บข้อมูล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4000" dirty="0"/>
              <a:t>บริหารจัดการข้อมูลอย่างเป็นระบบ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4000" dirty="0"/>
              <a:t>วิเคราะห์ข้อมูล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4000" dirty="0"/>
              <a:t>นำเสนอข้อมูลในรูปแบบของกราฟประเภท</a:t>
            </a:r>
            <a:r>
              <a:rPr lang="th-TH" sz="4000" dirty="0" err="1"/>
              <a:t>ต่างๆ</a:t>
            </a: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8505095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3;&#10;&#13;&#10;Description automatically generated">
            <a:extLst>
              <a:ext uri="{FF2B5EF4-FFF2-40B4-BE49-F238E27FC236}">
                <a16:creationId xmlns:a16="http://schemas.microsoft.com/office/drawing/2014/main" id="{42CE242B-7C6D-CB40-B75E-BCB240421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41" y="1275007"/>
            <a:ext cx="7883117" cy="5066902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EC4419A-7172-874C-A1CD-0738BB0DD433}"/>
              </a:ext>
            </a:extLst>
          </p:cNvPr>
          <p:cNvSpPr/>
          <p:nvPr/>
        </p:nvSpPr>
        <p:spPr>
          <a:xfrm>
            <a:off x="6253373" y="2498502"/>
            <a:ext cx="1584176" cy="840346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5C151F-F023-344C-9DC5-AF3BEA1E3C7F}"/>
              </a:ext>
            </a:extLst>
          </p:cNvPr>
          <p:cNvSpPr/>
          <p:nvPr/>
        </p:nvSpPr>
        <p:spPr>
          <a:xfrm>
            <a:off x="6478073" y="3338848"/>
            <a:ext cx="2318197" cy="2843011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743751-0A4C-E14F-9391-E3BB05FE716C}"/>
              </a:ext>
            </a:extLst>
          </p:cNvPr>
          <p:cNvSpPr/>
          <p:nvPr/>
        </p:nvSpPr>
        <p:spPr>
          <a:xfrm>
            <a:off x="463564" y="2356834"/>
            <a:ext cx="1803118" cy="2047741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87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3;&#10;&#13;&#10;Description automatically generated">
            <a:extLst>
              <a:ext uri="{FF2B5EF4-FFF2-40B4-BE49-F238E27FC236}">
                <a16:creationId xmlns:a16="http://schemas.microsoft.com/office/drawing/2014/main" id="{0D702637-7F2E-524A-BBAF-107EE44D2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17" y="1065727"/>
            <a:ext cx="8615966" cy="5543751"/>
          </a:xfrm>
          <a:prstGeom prst="rect">
            <a:avLst/>
          </a:prstGeom>
        </p:spPr>
      </p:pic>
      <p:pic>
        <p:nvPicPr>
          <p:cNvPr id="3" name="Picture 2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21D392C6-AD56-8F47-9B2E-7C29955AA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389" y="2764279"/>
            <a:ext cx="2537586" cy="26019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0CD3B8E-5170-924B-9183-9C6E58986109}"/>
              </a:ext>
            </a:extLst>
          </p:cNvPr>
          <p:cNvSpPr/>
          <p:nvPr/>
        </p:nvSpPr>
        <p:spPr>
          <a:xfrm>
            <a:off x="6828625" y="2326745"/>
            <a:ext cx="1046582" cy="2122437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7ACD05E-5899-2B4E-9FC2-953740C0D65F}"/>
              </a:ext>
            </a:extLst>
          </p:cNvPr>
          <p:cNvSpPr/>
          <p:nvPr/>
        </p:nvSpPr>
        <p:spPr>
          <a:xfrm>
            <a:off x="6606414" y="5266387"/>
            <a:ext cx="2537586" cy="525886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AC3D62-2FD4-034C-86EE-80E01B5B0CB3}"/>
              </a:ext>
            </a:extLst>
          </p:cNvPr>
          <p:cNvSpPr txBox="1"/>
          <p:nvPr/>
        </p:nvSpPr>
        <p:spPr>
          <a:xfrm>
            <a:off x="7875207" y="2614412"/>
            <a:ext cx="450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E4CCB5-C605-5A41-92E4-6F06EB21E3D3}"/>
              </a:ext>
            </a:extLst>
          </p:cNvPr>
          <p:cNvSpPr txBox="1"/>
          <p:nvPr/>
        </p:nvSpPr>
        <p:spPr>
          <a:xfrm>
            <a:off x="7630508" y="5710200"/>
            <a:ext cx="450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2</a:t>
            </a: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3F2F56D6-707C-044F-94B5-077E609CD766}"/>
              </a:ext>
            </a:extLst>
          </p:cNvPr>
          <p:cNvSpPr/>
          <p:nvPr/>
        </p:nvSpPr>
        <p:spPr>
          <a:xfrm rot="19768178">
            <a:off x="8422784" y="4958366"/>
            <a:ext cx="257578" cy="57096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8ED496-A841-F449-973A-BD2E6E9B8FEF}"/>
              </a:ext>
            </a:extLst>
          </p:cNvPr>
          <p:cNvSpPr txBox="1"/>
          <p:nvPr/>
        </p:nvSpPr>
        <p:spPr>
          <a:xfrm>
            <a:off x="8145775" y="4449182"/>
            <a:ext cx="450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BC8E44-2D82-344E-9AB0-889257547AB4}"/>
              </a:ext>
            </a:extLst>
          </p:cNvPr>
          <p:cNvSpPr txBox="1"/>
          <p:nvPr/>
        </p:nvSpPr>
        <p:spPr>
          <a:xfrm>
            <a:off x="5055182" y="4126016"/>
            <a:ext cx="450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merican Typewriter" panose="02090604020004020304" pitchFamily="18" charset="77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270252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985FE5-B5CF-7F44-BE8B-28CC5E6A9732}"/>
              </a:ext>
            </a:extLst>
          </p:cNvPr>
          <p:cNvSpPr txBox="1"/>
          <p:nvPr/>
        </p:nvSpPr>
        <p:spPr>
          <a:xfrm>
            <a:off x="251137" y="361061"/>
            <a:ext cx="6503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/>
              <a:t>Exercise3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1C0611-F059-8740-BDF0-79B9F48EAF1F}"/>
              </a:ext>
            </a:extLst>
          </p:cNvPr>
          <p:cNvSpPr txBox="1"/>
          <p:nvPr/>
        </p:nvSpPr>
        <p:spPr>
          <a:xfrm>
            <a:off x="656824" y="1803042"/>
            <a:ext cx="78947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DB Ozone X" panose="02000506090000020004" pitchFamily="2" charset="-34"/>
                <a:cs typeface="DB Ozone X" panose="02000506090000020004" pitchFamily="2" charset="-34"/>
              </a:rPr>
              <a:t> </a:t>
            </a:r>
            <a:r>
              <a:rPr lang="th-TH" sz="3200" dirty="0">
                <a:latin typeface="DB Ozone X" panose="02000506090000020004" pitchFamily="2" charset="-34"/>
                <a:cs typeface="DB Ozone X" panose="02000506090000020004" pitchFamily="2" charset="-34"/>
              </a:rPr>
              <a:t>ให้นิสิตหาค่าเฉลี่ยของทัศนคติแต่ละด้าน </a:t>
            </a:r>
          </a:p>
          <a:p>
            <a:r>
              <a:rPr lang="th-TH" sz="3200" dirty="0">
                <a:latin typeface="DB Ozone X" panose="02000506090000020004" pitchFamily="2" charset="-34"/>
                <a:cs typeface="DB Ozone X" panose="02000506090000020004" pitchFamily="2" charset="-34"/>
              </a:rPr>
              <a:t>ได้แก่ </a:t>
            </a:r>
            <a:r>
              <a:rPr lang="en-US" sz="3200" dirty="0">
                <a:latin typeface="DB Ozone X" panose="02000506090000020004" pitchFamily="2" charset="-34"/>
                <a:cs typeface="DB Ozone X" panose="02000506090000020004" pitchFamily="2" charset="-34"/>
              </a:rPr>
              <a:t>Health risks, Beauty, Animal welfare, Lifestyle, Trend, Food safety, Policy, Tradition, Agriculture, Food process,</a:t>
            </a:r>
            <a:r>
              <a:rPr lang="th-TH" sz="3200" dirty="0">
                <a:latin typeface="DB Ozone X" panose="02000506090000020004" pitchFamily="2" charset="-34"/>
                <a:cs typeface="DB Ozone X" panose="02000506090000020004" pitchFamily="2" charset="-34"/>
              </a:rPr>
              <a:t> </a:t>
            </a:r>
            <a:r>
              <a:rPr lang="en-US" sz="3200" dirty="0">
                <a:latin typeface="DB Ozone X" panose="02000506090000020004" pitchFamily="2" charset="-34"/>
                <a:cs typeface="DB Ozone X" panose="02000506090000020004" pitchFamily="2" charset="-34"/>
              </a:rPr>
              <a:t>Culture</a:t>
            </a:r>
            <a:r>
              <a:rPr lang="th-TH" sz="3200" dirty="0">
                <a:latin typeface="DB Ozone X" panose="02000506090000020004" pitchFamily="2" charset="-34"/>
                <a:cs typeface="DB Ozone X" panose="02000506090000020004" pitchFamily="2" charset="-34"/>
              </a:rPr>
              <a:t> โดยแบ่งกลุ่มดังนี้</a:t>
            </a:r>
            <a:endParaRPr lang="en-US" sz="3200" dirty="0">
              <a:latin typeface="DB Ozone X" panose="02000506090000020004" pitchFamily="2" charset="-34"/>
              <a:cs typeface="DB Ozone X" panose="02000506090000020004" pitchFamily="2" charset="-3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h-TH" sz="3200" dirty="0">
                <a:latin typeface="DB Ozone X" panose="02000506090000020004" pitchFamily="2" charset="-34"/>
                <a:cs typeface="DB Ozone X" panose="02000506090000020004" pitchFamily="2" charset="-34"/>
              </a:rPr>
              <a:t>ตามช่วงอายุ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h-TH" sz="3200" dirty="0">
                <a:latin typeface="DB Ozone X" panose="02000506090000020004" pitchFamily="2" charset="-34"/>
                <a:cs typeface="DB Ozone X" panose="02000506090000020004" pitchFamily="2" charset="-34"/>
              </a:rPr>
              <a:t>เพศ</a:t>
            </a:r>
            <a:endParaRPr lang="en-US" sz="3200" dirty="0">
              <a:latin typeface="DB Ozone X" panose="02000506090000020004" pitchFamily="2" charset="-34"/>
              <a:cs typeface="DB Ozone X" panose="0200050609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29121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544987C1-E361-9744-A657-5E5AA64C8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6683"/>
            <a:ext cx="9144000" cy="53770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6AC209-917F-CC48-BF96-8EABE6596E17}"/>
              </a:ext>
            </a:extLst>
          </p:cNvPr>
          <p:cNvSpPr txBox="1"/>
          <p:nvPr/>
        </p:nvSpPr>
        <p:spPr>
          <a:xfrm>
            <a:off x="421294" y="138552"/>
            <a:ext cx="62499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EXCEL  </a:t>
            </a:r>
            <a:r>
              <a:rPr lang="th-TH" sz="6000" dirty="0"/>
              <a:t>หน้าตาเป็นอย่างไร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469951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1BCF3856-A78E-F14E-924B-690095573771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8"/>
          <a:stretch/>
        </p:blipFill>
        <p:spPr bwMode="auto">
          <a:xfrm>
            <a:off x="179512" y="2132856"/>
            <a:ext cx="8640000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4788CBA-BC81-BD42-AF04-E126348CE862}"/>
              </a:ext>
            </a:extLst>
          </p:cNvPr>
          <p:cNvSpPr/>
          <p:nvPr/>
        </p:nvSpPr>
        <p:spPr>
          <a:xfrm>
            <a:off x="3635896" y="2030512"/>
            <a:ext cx="1728192" cy="36004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1175A4A-393F-B64D-A43E-7FD4E7864D20}"/>
              </a:ext>
            </a:extLst>
          </p:cNvPr>
          <p:cNvSpPr/>
          <p:nvPr/>
        </p:nvSpPr>
        <p:spPr>
          <a:xfrm>
            <a:off x="0" y="2033464"/>
            <a:ext cx="1187624" cy="357088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2C8B5F1-204C-E34E-90E9-2FF937FA8E93}"/>
              </a:ext>
            </a:extLst>
          </p:cNvPr>
          <p:cNvSpPr/>
          <p:nvPr/>
        </p:nvSpPr>
        <p:spPr>
          <a:xfrm>
            <a:off x="467544" y="6096248"/>
            <a:ext cx="1440160" cy="357088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068730B-7624-8146-BF65-A025F0398425}"/>
              </a:ext>
            </a:extLst>
          </p:cNvPr>
          <p:cNvSpPr/>
          <p:nvPr/>
        </p:nvSpPr>
        <p:spPr>
          <a:xfrm>
            <a:off x="1547664" y="2924944"/>
            <a:ext cx="3456384" cy="36004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279185-67E2-3646-BF94-D001E0E5CD52}"/>
              </a:ext>
            </a:extLst>
          </p:cNvPr>
          <p:cNvSpPr/>
          <p:nvPr/>
        </p:nvSpPr>
        <p:spPr>
          <a:xfrm>
            <a:off x="190500" y="2319908"/>
            <a:ext cx="7909892" cy="677044"/>
          </a:xfrm>
          <a:prstGeom prst="rect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ECC7032-E90E-814D-93C8-38B4E519F86B}"/>
              </a:ext>
            </a:extLst>
          </p:cNvPr>
          <p:cNvSpPr/>
          <p:nvPr/>
        </p:nvSpPr>
        <p:spPr>
          <a:xfrm>
            <a:off x="4932040" y="6088980"/>
            <a:ext cx="3456384" cy="36004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CEBA3D-472B-FA49-8592-43726C7245C1}"/>
              </a:ext>
            </a:extLst>
          </p:cNvPr>
          <p:cNvSpPr/>
          <p:nvPr/>
        </p:nvSpPr>
        <p:spPr>
          <a:xfrm rot="5400000">
            <a:off x="7038653" y="4419836"/>
            <a:ext cx="3456384" cy="360040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4668F4-AB11-204B-9F80-2ADA991B85C3}"/>
              </a:ext>
            </a:extLst>
          </p:cNvPr>
          <p:cNvSpPr txBox="1"/>
          <p:nvPr/>
        </p:nvSpPr>
        <p:spPr>
          <a:xfrm>
            <a:off x="395536" y="569318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Sheet Name</a:t>
            </a:r>
            <a:endParaRPr lang="th-TH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591C27-27E2-E048-9B22-9B1CAD37898D}"/>
              </a:ext>
            </a:extLst>
          </p:cNvPr>
          <p:cNvSpPr txBox="1"/>
          <p:nvPr/>
        </p:nvSpPr>
        <p:spPr>
          <a:xfrm>
            <a:off x="5292080" y="5693186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Horizontal Scroll Bar</a:t>
            </a:r>
            <a:endParaRPr lang="th-TH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C1FB60-4BB0-9245-94CD-363DF02B34E0}"/>
              </a:ext>
            </a:extLst>
          </p:cNvPr>
          <p:cNvSpPr txBox="1"/>
          <p:nvPr/>
        </p:nvSpPr>
        <p:spPr>
          <a:xfrm>
            <a:off x="6245807" y="4417948"/>
            <a:ext cx="2430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Vertical Scroll Bar</a:t>
            </a:r>
            <a:endParaRPr lang="th-TH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CEEE16-370E-244E-9F66-D70FA5D41B17}"/>
              </a:ext>
            </a:extLst>
          </p:cNvPr>
          <p:cNvSpPr txBox="1"/>
          <p:nvPr/>
        </p:nvSpPr>
        <p:spPr>
          <a:xfrm>
            <a:off x="2447764" y="3265820"/>
            <a:ext cx="1836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Formula Bar</a:t>
            </a:r>
            <a:endParaRPr lang="th-TH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B40DA7-EFCE-8649-8CCC-440EEE7292F0}"/>
              </a:ext>
            </a:extLst>
          </p:cNvPr>
          <p:cNvSpPr txBox="1"/>
          <p:nvPr/>
        </p:nvSpPr>
        <p:spPr>
          <a:xfrm>
            <a:off x="3779912" y="166073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File Name</a:t>
            </a:r>
            <a:endParaRPr lang="th-TH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5B3DCD-A4DC-0E49-983C-56E726A5CF02}"/>
              </a:ext>
            </a:extLst>
          </p:cNvPr>
          <p:cNvSpPr txBox="1"/>
          <p:nvPr/>
        </p:nvSpPr>
        <p:spPr>
          <a:xfrm>
            <a:off x="-36512" y="1700808"/>
            <a:ext cx="1988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Quick Toolbar</a:t>
            </a:r>
            <a:endParaRPr lang="th-TH" sz="20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6CB0DE-1D9B-8C4F-A4DD-E283D7DEA9B9}"/>
              </a:ext>
            </a:extLst>
          </p:cNvPr>
          <p:cNvSpPr txBox="1"/>
          <p:nvPr/>
        </p:nvSpPr>
        <p:spPr>
          <a:xfrm>
            <a:off x="6084169" y="2996952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Toolbar (Ribbon)</a:t>
            </a:r>
            <a:endParaRPr lang="th-TH" sz="2000" b="1" dirty="0">
              <a:solidFill>
                <a:srgbClr val="FF00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5C15252-97ED-8946-B96D-929BCBC77493}"/>
              </a:ext>
            </a:extLst>
          </p:cNvPr>
          <p:cNvSpPr/>
          <p:nvPr/>
        </p:nvSpPr>
        <p:spPr>
          <a:xfrm>
            <a:off x="467544" y="3861048"/>
            <a:ext cx="7776864" cy="1656184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sysDash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B27933-1A81-C64A-8BE7-01DCF396799C}"/>
              </a:ext>
            </a:extLst>
          </p:cNvPr>
          <p:cNvSpPr txBox="1"/>
          <p:nvPr/>
        </p:nvSpPr>
        <p:spPr>
          <a:xfrm>
            <a:off x="3275856" y="4399801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Worksheet</a:t>
            </a:r>
            <a:endParaRPr lang="th-TH" sz="20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714FD1-6F9B-DE46-9126-24C6CBAFB610}"/>
              </a:ext>
            </a:extLst>
          </p:cNvPr>
          <p:cNvSpPr txBox="1"/>
          <p:nvPr/>
        </p:nvSpPr>
        <p:spPr>
          <a:xfrm>
            <a:off x="395536" y="228704"/>
            <a:ext cx="62499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EXCEL  </a:t>
            </a:r>
            <a:r>
              <a:rPr lang="th-TH" sz="6000" dirty="0"/>
              <a:t>หน้าตาเป็นอย่างไร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425783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46053D-38AA-D942-9839-76585E3669D9}"/>
              </a:ext>
            </a:extLst>
          </p:cNvPr>
          <p:cNvSpPr txBox="1"/>
          <p:nvPr/>
        </p:nvSpPr>
        <p:spPr>
          <a:xfrm>
            <a:off x="257577" y="296214"/>
            <a:ext cx="75470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Toolbar </a:t>
            </a:r>
            <a:r>
              <a:rPr lang="th-TH" sz="6600" dirty="0"/>
              <a:t>ช่วยประหยัดเวลาได้</a:t>
            </a:r>
            <a:endParaRPr lang="en-US" sz="6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BC80C6-6E4D-8F4F-8043-889A04489E23}"/>
              </a:ext>
            </a:extLst>
          </p:cNvPr>
          <p:cNvSpPr/>
          <p:nvPr/>
        </p:nvSpPr>
        <p:spPr>
          <a:xfrm>
            <a:off x="656822" y="3022356"/>
            <a:ext cx="783035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Home </a:t>
            </a:r>
            <a:r>
              <a:rPr lang="th-TH" sz="2800" dirty="0"/>
              <a:t>รวมคำสั่งเกี่ยวกับ แบบอักษร การกำหนดลักษณะตาราง การจัดวางข้อมูลในเซลล์ และเครื่องมือค้นหา</a:t>
            </a:r>
            <a:r>
              <a:rPr lang="en-US" sz="2800" dirty="0"/>
              <a:t>/</a:t>
            </a:r>
            <a:r>
              <a:rPr lang="th-TH" sz="2800" dirty="0"/>
              <a:t>แทนที่ข้อความ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Insert </a:t>
            </a:r>
            <a:r>
              <a:rPr lang="th-TH" sz="2800" dirty="0"/>
              <a:t>คำสั่งเกี่ยวกับการแทรกวัตถุ</a:t>
            </a:r>
            <a:r>
              <a:rPr lang="th-TH" sz="2800" dirty="0" err="1"/>
              <a:t>ต่างๆ</a:t>
            </a:r>
            <a:r>
              <a:rPr lang="th-TH" sz="2800" dirty="0"/>
              <a:t> เช่น แผนภูมิ รูปวาด และ</a:t>
            </a:r>
            <a:r>
              <a:rPr lang="th-TH" sz="2800" dirty="0" err="1"/>
              <a:t>อื่นๆ</a:t>
            </a:r>
            <a:endParaRPr lang="th-TH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Page Layout </a:t>
            </a:r>
            <a:r>
              <a:rPr lang="th-TH" sz="2800" dirty="0"/>
              <a:t>คำสั่งเกี่ยวกับ การตั้งค่าหน้ากระดาษ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Formulas </a:t>
            </a:r>
            <a:r>
              <a:rPr lang="th-TH" sz="2800" dirty="0"/>
              <a:t>เครื่องมือการสร้าง</a:t>
            </a:r>
            <a:r>
              <a:rPr lang="th-TH" sz="2800" dirty="0" err="1"/>
              <a:t>ฟั</a:t>
            </a:r>
            <a:r>
              <a:rPr lang="th-TH" sz="2800" dirty="0"/>
              <a:t>งก</a:t>
            </a:r>
            <a:r>
              <a:rPr lang="th-TH" sz="2800" dirty="0" err="1"/>
              <a:t>์ชั่น</a:t>
            </a:r>
            <a:r>
              <a:rPr lang="th-TH" sz="2800" dirty="0"/>
              <a:t>การคำนวณประเภท</a:t>
            </a:r>
            <a:r>
              <a:rPr lang="th-TH" sz="2800" dirty="0" err="1"/>
              <a:t>ต่างๆ</a:t>
            </a:r>
            <a:endParaRPr lang="th-TH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Data </a:t>
            </a:r>
            <a:r>
              <a:rPr lang="th-TH" sz="2800" dirty="0"/>
              <a:t>รวมคำสั่งเกี่ยวกับการเรียงลำดับและการกรองข้อมูล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Review </a:t>
            </a:r>
            <a:r>
              <a:rPr lang="th-TH" sz="2800" dirty="0"/>
              <a:t>คำสั่งการตรวจสอบเอกสาร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View </a:t>
            </a:r>
            <a:r>
              <a:rPr lang="th-TH" sz="2800" dirty="0"/>
              <a:t>คำสั่งสำหรับการเลือกมุมมองในการทำงาน</a:t>
            </a:r>
            <a:endParaRPr lang="en-US" sz="2800" dirty="0"/>
          </a:p>
        </p:txBody>
      </p:sp>
      <p:pic>
        <p:nvPicPr>
          <p:cNvPr id="7" name="Picture 6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E5407ADE-4CE0-074C-9910-17CA2CB4D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0942"/>
            <a:ext cx="9144000" cy="86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7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FA8349-DE81-6A4F-83DF-A4F3A7F4FFBB}"/>
              </a:ext>
            </a:extLst>
          </p:cNvPr>
          <p:cNvSpPr txBox="1"/>
          <p:nvPr/>
        </p:nvSpPr>
        <p:spPr>
          <a:xfrm>
            <a:off x="611746" y="1997839"/>
            <a:ext cx="79205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EXCEL </a:t>
            </a:r>
            <a:endParaRPr lang="en-US" sz="16600" b="1" dirty="0"/>
          </a:p>
          <a:p>
            <a:pPr algn="ctr"/>
            <a:r>
              <a:rPr lang="en-US" sz="4400" dirty="0"/>
              <a:t>for</a:t>
            </a:r>
            <a:r>
              <a:rPr lang="en-US" sz="6000" dirty="0"/>
              <a:t> </a:t>
            </a:r>
          </a:p>
          <a:p>
            <a:pPr algn="ctr"/>
            <a:r>
              <a:rPr lang="en-US" sz="6000" b="1" dirty="0"/>
              <a:t>Data management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1821120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30263C-E897-9F41-BA10-7053E610823D}"/>
              </a:ext>
            </a:extLst>
          </p:cNvPr>
          <p:cNvSpPr txBox="1"/>
          <p:nvPr/>
        </p:nvSpPr>
        <p:spPr>
          <a:xfrm>
            <a:off x="347729" y="231820"/>
            <a:ext cx="78432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600" dirty="0"/>
              <a:t>วิเคราะห์ข้อมูลด้วย </a:t>
            </a:r>
            <a:r>
              <a:rPr lang="en-US" sz="6600" dirty="0"/>
              <a:t>Function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998E48-9009-5942-9CE3-47B8838430D7}"/>
              </a:ext>
            </a:extLst>
          </p:cNvPr>
          <p:cNvSpPr txBox="1"/>
          <p:nvPr/>
        </p:nvSpPr>
        <p:spPr>
          <a:xfrm>
            <a:off x="1635616" y="2112551"/>
            <a:ext cx="6555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www.eatecon.com</a:t>
            </a:r>
            <a:r>
              <a:rPr lang="en-US" sz="4000" b="1" dirty="0"/>
              <a:t>/courses/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5067C9-5572-C44D-8418-F3F508D35A14}"/>
              </a:ext>
            </a:extLst>
          </p:cNvPr>
          <p:cNvSpPr txBox="1"/>
          <p:nvPr/>
        </p:nvSpPr>
        <p:spPr>
          <a:xfrm>
            <a:off x="1229931" y="3318719"/>
            <a:ext cx="7366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&gt; Excel Training &gt; Data for excel training – part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111F23-FAE7-DD41-A75C-8BB09DAB5A6F}"/>
              </a:ext>
            </a:extLst>
          </p:cNvPr>
          <p:cNvSpPr txBox="1"/>
          <p:nvPr/>
        </p:nvSpPr>
        <p:spPr>
          <a:xfrm>
            <a:off x="347729" y="2167685"/>
            <a:ext cx="3155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Go to:</a:t>
            </a:r>
          </a:p>
        </p:txBody>
      </p:sp>
    </p:spTree>
    <p:extLst>
      <p:ext uri="{BB962C8B-B14F-4D97-AF65-F5344CB8AC3E}">
        <p14:creationId xmlns:p14="http://schemas.microsoft.com/office/powerpoint/2010/main" val="3469988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0683C3C-F804-9B49-BFBD-75ACBF4D06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128315"/>
              </p:ext>
            </p:extLst>
          </p:nvPr>
        </p:nvGraphicFramePr>
        <p:xfrm>
          <a:off x="850005" y="2143976"/>
          <a:ext cx="7946265" cy="364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768">
                  <a:extLst>
                    <a:ext uri="{9D8B030D-6E8A-4147-A177-3AD203B41FA5}">
                      <a16:colId xmlns:a16="http://schemas.microsoft.com/office/drawing/2014/main" val="3226568525"/>
                    </a:ext>
                  </a:extLst>
                </a:gridCol>
                <a:gridCol w="6793497">
                  <a:extLst>
                    <a:ext uri="{9D8B030D-6E8A-4147-A177-3AD203B41FA5}">
                      <a16:colId xmlns:a16="http://schemas.microsoft.com/office/drawing/2014/main" val="650858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711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=SUM(A2:G2)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7854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 AVERAGE(H$2:H$57)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4247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 MIN(H2:H57)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10914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 MAX(H2:H57)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3085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=COUNT(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B1:B57)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634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 COUNTIF (H2:H57,"&lt;10")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96456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 COUNTIF(H2:H57,"&gt;10")-COUNTIF(H2:H57,"&gt;25")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039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 COUNTIF (H2:H57,"&gt;25")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609381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672FFE7-C496-B449-835B-CCFAA7A29CC0}"/>
              </a:ext>
            </a:extLst>
          </p:cNvPr>
          <p:cNvSpPr txBox="1"/>
          <p:nvPr/>
        </p:nvSpPr>
        <p:spPr>
          <a:xfrm>
            <a:off x="347729" y="231820"/>
            <a:ext cx="78432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600" dirty="0"/>
              <a:t>วิเคราะห์ข้อมูลด้วย </a:t>
            </a:r>
            <a:r>
              <a:rPr lang="en-US" sz="6600" dirty="0"/>
              <a:t>Function</a:t>
            </a:r>
          </a:p>
        </p:txBody>
      </p:sp>
    </p:spTree>
    <p:extLst>
      <p:ext uri="{BB962C8B-B14F-4D97-AF65-F5344CB8AC3E}">
        <p14:creationId xmlns:p14="http://schemas.microsoft.com/office/powerpoint/2010/main" val="3527449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1866</TotalTime>
  <Words>1003</Words>
  <Application>Microsoft Macintosh PowerPoint</Application>
  <PresentationFormat>On-screen Show (4:3)</PresentationFormat>
  <Paragraphs>187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American Typewriter</vt:lpstr>
      <vt:lpstr>Angsana New</vt:lpstr>
      <vt:lpstr>Arial</vt:lpstr>
      <vt:lpstr>Calibri</vt:lpstr>
      <vt:lpstr>Calibri Light</vt:lpstr>
      <vt:lpstr>Chalkboard</vt:lpstr>
      <vt:lpstr>DB Ozone X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Suwanna Sayruamyat</dc:creator>
  <cp:lastModifiedBy>Suwanna Sayruamyat</cp:lastModifiedBy>
  <cp:revision>32</cp:revision>
  <dcterms:created xsi:type="dcterms:W3CDTF">2018-11-20T02:29:05Z</dcterms:created>
  <dcterms:modified xsi:type="dcterms:W3CDTF">2019-05-26T09:24:20Z</dcterms:modified>
</cp:coreProperties>
</file>