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257" r:id="rId2"/>
    <p:sldId id="258" r:id="rId3"/>
    <p:sldId id="308" r:id="rId4"/>
    <p:sldId id="309" r:id="rId5"/>
    <p:sldId id="310" r:id="rId6"/>
    <p:sldId id="316" r:id="rId7"/>
    <p:sldId id="317" r:id="rId8"/>
    <p:sldId id="311" r:id="rId9"/>
    <p:sldId id="312" r:id="rId10"/>
    <p:sldId id="314" r:id="rId11"/>
    <p:sldId id="315" r:id="rId12"/>
    <p:sldId id="322" r:id="rId13"/>
    <p:sldId id="325" r:id="rId14"/>
    <p:sldId id="326" r:id="rId15"/>
    <p:sldId id="327" r:id="rId16"/>
    <p:sldId id="318" r:id="rId17"/>
    <p:sldId id="319" r:id="rId18"/>
    <p:sldId id="320" r:id="rId19"/>
    <p:sldId id="321" r:id="rId20"/>
    <p:sldId id="323" r:id="rId21"/>
    <p:sldId id="324" r:id="rId22"/>
    <p:sldId id="328" r:id="rId23"/>
    <p:sldId id="329" r:id="rId24"/>
    <p:sldId id="330" r:id="rId25"/>
    <p:sldId id="331" r:id="rId26"/>
    <p:sldId id="332" r:id="rId27"/>
    <p:sldId id="333" r:id="rId28"/>
    <p:sldId id="334" r:id="rId29"/>
    <p:sldId id="259" r:id="rId30"/>
    <p:sldId id="306" r:id="rId31"/>
    <p:sldId id="307" r:id="rId32"/>
    <p:sldId id="305" r:id="rId33"/>
    <p:sldId id="313" r:id="rId3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7DA2B1-5715-4FCB-992A-6F6F7F2B1F43}" v="215" dt="2025-03-12T10:39:44.78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9911" autoAdjust="0"/>
  </p:normalViewPr>
  <p:slideViewPr>
    <p:cSldViewPr snapToGrid="0">
      <p:cViewPr varScale="1">
        <p:scale>
          <a:sx n="59" d="100"/>
          <a:sy n="59" d="100"/>
        </p:scale>
        <p:origin x="872" y="259"/>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0" d="100"/>
          <a:sy n="90" d="100"/>
        </p:scale>
        <p:origin x="285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431346-9DB3-47E6-A0C5-9F4E202880CC}"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GB"/>
        </a:p>
      </dgm:t>
    </dgm:pt>
    <dgm:pt modelId="{8EEEFD4F-B05D-4DFD-AC0D-5B058E64F7EF}">
      <dgm:prSet phldrT="[Text]"/>
      <dgm:spPr/>
      <dgm:t>
        <a:bodyPr/>
        <a:lstStyle/>
        <a:p>
          <a:r>
            <a:rPr lang="en-US" dirty="0"/>
            <a:t>Data</a:t>
          </a:r>
          <a:endParaRPr lang="en-GB" dirty="0"/>
        </a:p>
      </dgm:t>
    </dgm:pt>
    <dgm:pt modelId="{E37617C4-4BA0-4A43-88C5-4CFF41A33288}" type="parTrans" cxnId="{F0980202-171D-416D-91EC-57C4E963EED6}">
      <dgm:prSet/>
      <dgm:spPr/>
      <dgm:t>
        <a:bodyPr/>
        <a:lstStyle/>
        <a:p>
          <a:endParaRPr lang="en-GB"/>
        </a:p>
      </dgm:t>
    </dgm:pt>
    <dgm:pt modelId="{62963A24-B375-4050-B610-8877CAD268F5}" type="sibTrans" cxnId="{F0980202-171D-416D-91EC-57C4E963EED6}">
      <dgm:prSet/>
      <dgm:spPr/>
      <dgm:t>
        <a:bodyPr/>
        <a:lstStyle/>
        <a:p>
          <a:endParaRPr lang="en-GB"/>
        </a:p>
      </dgm:t>
    </dgm:pt>
    <dgm:pt modelId="{BBF02DB5-F64F-402B-8040-C249A71C1C66}">
      <dgm:prSet phldrT="[Text]"/>
      <dgm:spPr/>
      <dgm:t>
        <a:bodyPr/>
        <a:lstStyle/>
        <a:p>
          <a:r>
            <a:rPr lang="en-US" dirty="0"/>
            <a:t>Categorical</a:t>
          </a:r>
          <a:endParaRPr lang="en-GB" dirty="0"/>
        </a:p>
      </dgm:t>
    </dgm:pt>
    <dgm:pt modelId="{E6E15B0B-394B-40D1-AE31-470C77587908}" type="parTrans" cxnId="{F0D7B895-04F5-4C87-AB80-5CA394DDB203}">
      <dgm:prSet/>
      <dgm:spPr/>
      <dgm:t>
        <a:bodyPr/>
        <a:lstStyle/>
        <a:p>
          <a:endParaRPr lang="en-GB"/>
        </a:p>
      </dgm:t>
    </dgm:pt>
    <dgm:pt modelId="{3022315B-0D81-4412-A691-7FB6754ED4BD}" type="sibTrans" cxnId="{F0D7B895-04F5-4C87-AB80-5CA394DDB203}">
      <dgm:prSet/>
      <dgm:spPr/>
      <dgm:t>
        <a:bodyPr/>
        <a:lstStyle/>
        <a:p>
          <a:endParaRPr lang="en-GB"/>
        </a:p>
      </dgm:t>
    </dgm:pt>
    <dgm:pt modelId="{69652A70-7B85-4F10-AF91-2E0E177D35B7}">
      <dgm:prSet phldrT="[Text]"/>
      <dgm:spPr/>
      <dgm:t>
        <a:bodyPr/>
        <a:lstStyle/>
        <a:p>
          <a:r>
            <a:rPr lang="en-US" dirty="0"/>
            <a:t>Nominal</a:t>
          </a:r>
          <a:endParaRPr lang="en-GB" dirty="0"/>
        </a:p>
      </dgm:t>
    </dgm:pt>
    <dgm:pt modelId="{F765E09C-CE7C-4A6D-BC12-D51F26D28A98}" type="parTrans" cxnId="{43237D3D-8A7D-4F12-B92C-D4542BEE20A7}">
      <dgm:prSet/>
      <dgm:spPr/>
      <dgm:t>
        <a:bodyPr/>
        <a:lstStyle/>
        <a:p>
          <a:endParaRPr lang="en-GB"/>
        </a:p>
      </dgm:t>
    </dgm:pt>
    <dgm:pt modelId="{EBBAF56F-ED1D-418F-B2A8-030A111799A9}" type="sibTrans" cxnId="{43237D3D-8A7D-4F12-B92C-D4542BEE20A7}">
      <dgm:prSet/>
      <dgm:spPr/>
      <dgm:t>
        <a:bodyPr/>
        <a:lstStyle/>
        <a:p>
          <a:endParaRPr lang="en-GB"/>
        </a:p>
      </dgm:t>
    </dgm:pt>
    <dgm:pt modelId="{30F66E66-631E-44A5-B37C-93FEBB3FB83A}">
      <dgm:prSet phldrT="[Text]"/>
      <dgm:spPr/>
      <dgm:t>
        <a:bodyPr/>
        <a:lstStyle/>
        <a:p>
          <a:r>
            <a:rPr lang="en-US" dirty="0"/>
            <a:t>Ordinal</a:t>
          </a:r>
          <a:endParaRPr lang="en-GB" dirty="0"/>
        </a:p>
      </dgm:t>
    </dgm:pt>
    <dgm:pt modelId="{D9D475F0-B4A2-4067-9267-73E04308AD59}" type="parTrans" cxnId="{10518B23-46CA-4A54-939F-CFE14B821C0E}">
      <dgm:prSet/>
      <dgm:spPr/>
      <dgm:t>
        <a:bodyPr/>
        <a:lstStyle/>
        <a:p>
          <a:endParaRPr lang="en-GB"/>
        </a:p>
      </dgm:t>
    </dgm:pt>
    <dgm:pt modelId="{2501BA73-0B52-4C67-9144-C673A3E085CB}" type="sibTrans" cxnId="{10518B23-46CA-4A54-939F-CFE14B821C0E}">
      <dgm:prSet/>
      <dgm:spPr/>
      <dgm:t>
        <a:bodyPr/>
        <a:lstStyle/>
        <a:p>
          <a:endParaRPr lang="en-GB"/>
        </a:p>
      </dgm:t>
    </dgm:pt>
    <dgm:pt modelId="{901534BC-7577-4FD2-B9FA-123415017A30}">
      <dgm:prSet phldrT="[Text]"/>
      <dgm:spPr/>
      <dgm:t>
        <a:bodyPr/>
        <a:lstStyle/>
        <a:p>
          <a:r>
            <a:rPr lang="en-US" dirty="0"/>
            <a:t>Numerical</a:t>
          </a:r>
          <a:endParaRPr lang="en-GB" dirty="0"/>
        </a:p>
      </dgm:t>
    </dgm:pt>
    <dgm:pt modelId="{BA6278F7-77FD-4B47-9A12-41E86856C2E0}" type="parTrans" cxnId="{3188EC38-78DA-468E-AB86-0C5B0967D9BA}">
      <dgm:prSet/>
      <dgm:spPr/>
      <dgm:t>
        <a:bodyPr/>
        <a:lstStyle/>
        <a:p>
          <a:endParaRPr lang="en-GB"/>
        </a:p>
      </dgm:t>
    </dgm:pt>
    <dgm:pt modelId="{1DAB2AA4-C3E8-4626-BD28-AEF887186DF5}" type="sibTrans" cxnId="{3188EC38-78DA-468E-AB86-0C5B0967D9BA}">
      <dgm:prSet/>
      <dgm:spPr/>
      <dgm:t>
        <a:bodyPr/>
        <a:lstStyle/>
        <a:p>
          <a:endParaRPr lang="en-GB"/>
        </a:p>
      </dgm:t>
    </dgm:pt>
    <dgm:pt modelId="{0C8C19EF-5F4D-4A4D-BDEA-4861ACCD4774}">
      <dgm:prSet phldrT="[Text]"/>
      <dgm:spPr/>
      <dgm:t>
        <a:bodyPr/>
        <a:lstStyle/>
        <a:p>
          <a:r>
            <a:rPr lang="en-US" dirty="0"/>
            <a:t>Discrete</a:t>
          </a:r>
          <a:endParaRPr lang="en-GB" dirty="0"/>
        </a:p>
      </dgm:t>
    </dgm:pt>
    <dgm:pt modelId="{9DF5BB24-D59A-4C9F-9AB5-2CCC28124356}" type="parTrans" cxnId="{8EBFE8DC-E572-4E13-8637-7249A99775FA}">
      <dgm:prSet/>
      <dgm:spPr/>
      <dgm:t>
        <a:bodyPr/>
        <a:lstStyle/>
        <a:p>
          <a:endParaRPr lang="en-GB"/>
        </a:p>
      </dgm:t>
    </dgm:pt>
    <dgm:pt modelId="{7209C7B7-8291-46C9-8106-276CB60DFE05}" type="sibTrans" cxnId="{8EBFE8DC-E572-4E13-8637-7249A99775FA}">
      <dgm:prSet/>
      <dgm:spPr/>
      <dgm:t>
        <a:bodyPr/>
        <a:lstStyle/>
        <a:p>
          <a:endParaRPr lang="en-GB"/>
        </a:p>
      </dgm:t>
    </dgm:pt>
    <dgm:pt modelId="{CB455DD8-BC14-4839-B1CE-1074C44D70AE}">
      <dgm:prSet phldrT="[Text]"/>
      <dgm:spPr/>
      <dgm:t>
        <a:bodyPr/>
        <a:lstStyle/>
        <a:p>
          <a:r>
            <a:rPr lang="en-US" dirty="0"/>
            <a:t>Continuous</a:t>
          </a:r>
          <a:endParaRPr lang="en-GB" dirty="0"/>
        </a:p>
      </dgm:t>
    </dgm:pt>
    <dgm:pt modelId="{A53E5549-A84F-4EC2-B0A5-D353C7BBACD7}" type="parTrans" cxnId="{8554E9DA-5E37-4CDA-BD03-2EF09C71E04B}">
      <dgm:prSet/>
      <dgm:spPr/>
      <dgm:t>
        <a:bodyPr/>
        <a:lstStyle/>
        <a:p>
          <a:endParaRPr lang="en-GB"/>
        </a:p>
      </dgm:t>
    </dgm:pt>
    <dgm:pt modelId="{BF073EA1-E7D5-4F61-9F6B-7A75687FF8FB}" type="sibTrans" cxnId="{8554E9DA-5E37-4CDA-BD03-2EF09C71E04B}">
      <dgm:prSet/>
      <dgm:spPr/>
      <dgm:t>
        <a:bodyPr/>
        <a:lstStyle/>
        <a:p>
          <a:endParaRPr lang="en-GB"/>
        </a:p>
      </dgm:t>
    </dgm:pt>
    <dgm:pt modelId="{C6DE98D1-855E-4A9A-8962-96E2B3FE8286}" type="pres">
      <dgm:prSet presAssocID="{22431346-9DB3-47E6-A0C5-9F4E202880CC}" presName="hierChild1" presStyleCnt="0">
        <dgm:presLayoutVars>
          <dgm:chPref val="1"/>
          <dgm:dir/>
          <dgm:animOne val="branch"/>
          <dgm:animLvl val="lvl"/>
          <dgm:resizeHandles/>
        </dgm:presLayoutVars>
      </dgm:prSet>
      <dgm:spPr/>
    </dgm:pt>
    <dgm:pt modelId="{A836EC4C-434B-4861-BB93-09DB30D8621D}" type="pres">
      <dgm:prSet presAssocID="{8EEEFD4F-B05D-4DFD-AC0D-5B058E64F7EF}" presName="hierRoot1" presStyleCnt="0"/>
      <dgm:spPr/>
    </dgm:pt>
    <dgm:pt modelId="{F2808B09-7B2A-48C8-BACA-9FA6267321CB}" type="pres">
      <dgm:prSet presAssocID="{8EEEFD4F-B05D-4DFD-AC0D-5B058E64F7EF}" presName="composite" presStyleCnt="0"/>
      <dgm:spPr/>
    </dgm:pt>
    <dgm:pt modelId="{9F8A2E8F-BD29-4018-9A4A-93D77F9CD603}" type="pres">
      <dgm:prSet presAssocID="{8EEEFD4F-B05D-4DFD-AC0D-5B058E64F7EF}" presName="background" presStyleLbl="node0" presStyleIdx="0" presStyleCnt="1"/>
      <dgm:spPr/>
    </dgm:pt>
    <dgm:pt modelId="{C4BF0434-FA3D-4439-ADBC-1D954911C69C}" type="pres">
      <dgm:prSet presAssocID="{8EEEFD4F-B05D-4DFD-AC0D-5B058E64F7EF}" presName="text" presStyleLbl="fgAcc0" presStyleIdx="0" presStyleCnt="1">
        <dgm:presLayoutVars>
          <dgm:chPref val="3"/>
        </dgm:presLayoutVars>
      </dgm:prSet>
      <dgm:spPr/>
    </dgm:pt>
    <dgm:pt modelId="{2EB753AF-BAB5-458A-A594-7F7DB9C873A4}" type="pres">
      <dgm:prSet presAssocID="{8EEEFD4F-B05D-4DFD-AC0D-5B058E64F7EF}" presName="hierChild2" presStyleCnt="0"/>
      <dgm:spPr/>
    </dgm:pt>
    <dgm:pt modelId="{10D1EFC3-CF60-4955-8C13-483806D5C98C}" type="pres">
      <dgm:prSet presAssocID="{E6E15B0B-394B-40D1-AE31-470C77587908}" presName="Name10" presStyleLbl="parChTrans1D2" presStyleIdx="0" presStyleCnt="2"/>
      <dgm:spPr/>
    </dgm:pt>
    <dgm:pt modelId="{C0096E88-BCA0-4E71-A7FB-654EA0125DEA}" type="pres">
      <dgm:prSet presAssocID="{BBF02DB5-F64F-402B-8040-C249A71C1C66}" presName="hierRoot2" presStyleCnt="0"/>
      <dgm:spPr/>
    </dgm:pt>
    <dgm:pt modelId="{14492CC1-FAEA-4B52-9E60-B7EA6DE44146}" type="pres">
      <dgm:prSet presAssocID="{BBF02DB5-F64F-402B-8040-C249A71C1C66}" presName="composite2" presStyleCnt="0"/>
      <dgm:spPr/>
    </dgm:pt>
    <dgm:pt modelId="{41A27AD1-DE0D-4052-9C27-CF36691BBE31}" type="pres">
      <dgm:prSet presAssocID="{BBF02DB5-F64F-402B-8040-C249A71C1C66}" presName="background2" presStyleLbl="node2" presStyleIdx="0" presStyleCnt="2"/>
      <dgm:spPr/>
    </dgm:pt>
    <dgm:pt modelId="{FB858AF3-F575-4BA6-B2D3-1EC9507C4886}" type="pres">
      <dgm:prSet presAssocID="{BBF02DB5-F64F-402B-8040-C249A71C1C66}" presName="text2" presStyleLbl="fgAcc2" presStyleIdx="0" presStyleCnt="2">
        <dgm:presLayoutVars>
          <dgm:chPref val="3"/>
        </dgm:presLayoutVars>
      </dgm:prSet>
      <dgm:spPr/>
    </dgm:pt>
    <dgm:pt modelId="{C27092D2-B57A-41AA-8BC8-0596F5749655}" type="pres">
      <dgm:prSet presAssocID="{BBF02DB5-F64F-402B-8040-C249A71C1C66}" presName="hierChild3" presStyleCnt="0"/>
      <dgm:spPr/>
    </dgm:pt>
    <dgm:pt modelId="{EB52036E-E63C-4913-8D82-FD7D91D6F282}" type="pres">
      <dgm:prSet presAssocID="{F765E09C-CE7C-4A6D-BC12-D51F26D28A98}" presName="Name17" presStyleLbl="parChTrans1D3" presStyleIdx="0" presStyleCnt="4"/>
      <dgm:spPr/>
    </dgm:pt>
    <dgm:pt modelId="{A5018D41-0A66-412C-A999-635DB39D4F30}" type="pres">
      <dgm:prSet presAssocID="{69652A70-7B85-4F10-AF91-2E0E177D35B7}" presName="hierRoot3" presStyleCnt="0"/>
      <dgm:spPr/>
    </dgm:pt>
    <dgm:pt modelId="{55D3DEDA-890D-4C65-AD33-0B09B0E0D65A}" type="pres">
      <dgm:prSet presAssocID="{69652A70-7B85-4F10-AF91-2E0E177D35B7}" presName="composite3" presStyleCnt="0"/>
      <dgm:spPr/>
    </dgm:pt>
    <dgm:pt modelId="{0884648C-F946-4289-A529-9ECB3DFC231F}" type="pres">
      <dgm:prSet presAssocID="{69652A70-7B85-4F10-AF91-2E0E177D35B7}" presName="background3" presStyleLbl="node3" presStyleIdx="0" presStyleCnt="4"/>
      <dgm:spPr/>
    </dgm:pt>
    <dgm:pt modelId="{628389C6-21A0-4662-9433-6E947F05943A}" type="pres">
      <dgm:prSet presAssocID="{69652A70-7B85-4F10-AF91-2E0E177D35B7}" presName="text3" presStyleLbl="fgAcc3" presStyleIdx="0" presStyleCnt="4">
        <dgm:presLayoutVars>
          <dgm:chPref val="3"/>
        </dgm:presLayoutVars>
      </dgm:prSet>
      <dgm:spPr/>
    </dgm:pt>
    <dgm:pt modelId="{1800BCD7-8436-4759-B524-AE95FB023EE0}" type="pres">
      <dgm:prSet presAssocID="{69652A70-7B85-4F10-AF91-2E0E177D35B7}" presName="hierChild4" presStyleCnt="0"/>
      <dgm:spPr/>
    </dgm:pt>
    <dgm:pt modelId="{797B2158-BBD6-4CA5-8A90-70B24C28D302}" type="pres">
      <dgm:prSet presAssocID="{D9D475F0-B4A2-4067-9267-73E04308AD59}" presName="Name17" presStyleLbl="parChTrans1D3" presStyleIdx="1" presStyleCnt="4"/>
      <dgm:spPr/>
    </dgm:pt>
    <dgm:pt modelId="{ED217E87-50A0-4F7E-9077-B3059A25E12B}" type="pres">
      <dgm:prSet presAssocID="{30F66E66-631E-44A5-B37C-93FEBB3FB83A}" presName="hierRoot3" presStyleCnt="0"/>
      <dgm:spPr/>
    </dgm:pt>
    <dgm:pt modelId="{5268A245-6802-409E-9E3B-9888B60FBD58}" type="pres">
      <dgm:prSet presAssocID="{30F66E66-631E-44A5-B37C-93FEBB3FB83A}" presName="composite3" presStyleCnt="0"/>
      <dgm:spPr/>
    </dgm:pt>
    <dgm:pt modelId="{699EA0FC-BBB0-4985-8E15-AA5FAA809E31}" type="pres">
      <dgm:prSet presAssocID="{30F66E66-631E-44A5-B37C-93FEBB3FB83A}" presName="background3" presStyleLbl="node3" presStyleIdx="1" presStyleCnt="4"/>
      <dgm:spPr/>
    </dgm:pt>
    <dgm:pt modelId="{3E844D5C-930D-4B0C-9A14-99BE167C0C37}" type="pres">
      <dgm:prSet presAssocID="{30F66E66-631E-44A5-B37C-93FEBB3FB83A}" presName="text3" presStyleLbl="fgAcc3" presStyleIdx="1" presStyleCnt="4">
        <dgm:presLayoutVars>
          <dgm:chPref val="3"/>
        </dgm:presLayoutVars>
      </dgm:prSet>
      <dgm:spPr/>
    </dgm:pt>
    <dgm:pt modelId="{F474E585-8F2D-4909-8E8E-B8388C429DC9}" type="pres">
      <dgm:prSet presAssocID="{30F66E66-631E-44A5-B37C-93FEBB3FB83A}" presName="hierChild4" presStyleCnt="0"/>
      <dgm:spPr/>
    </dgm:pt>
    <dgm:pt modelId="{F9ECE536-E02B-4A07-B1A4-AB917691312C}" type="pres">
      <dgm:prSet presAssocID="{BA6278F7-77FD-4B47-9A12-41E86856C2E0}" presName="Name10" presStyleLbl="parChTrans1D2" presStyleIdx="1" presStyleCnt="2"/>
      <dgm:spPr/>
    </dgm:pt>
    <dgm:pt modelId="{A1532C55-810D-4F59-8F4E-E51D35E4B3DA}" type="pres">
      <dgm:prSet presAssocID="{901534BC-7577-4FD2-B9FA-123415017A30}" presName="hierRoot2" presStyleCnt="0"/>
      <dgm:spPr/>
    </dgm:pt>
    <dgm:pt modelId="{44502B2A-7047-4987-9547-66F4AB459038}" type="pres">
      <dgm:prSet presAssocID="{901534BC-7577-4FD2-B9FA-123415017A30}" presName="composite2" presStyleCnt="0"/>
      <dgm:spPr/>
    </dgm:pt>
    <dgm:pt modelId="{2754776E-7ADA-4530-8F9F-ED5B07CC0560}" type="pres">
      <dgm:prSet presAssocID="{901534BC-7577-4FD2-B9FA-123415017A30}" presName="background2" presStyleLbl="node2" presStyleIdx="1" presStyleCnt="2"/>
      <dgm:spPr/>
    </dgm:pt>
    <dgm:pt modelId="{CD843B5E-243F-4FCA-9495-AAFD41D903B6}" type="pres">
      <dgm:prSet presAssocID="{901534BC-7577-4FD2-B9FA-123415017A30}" presName="text2" presStyleLbl="fgAcc2" presStyleIdx="1" presStyleCnt="2">
        <dgm:presLayoutVars>
          <dgm:chPref val="3"/>
        </dgm:presLayoutVars>
      </dgm:prSet>
      <dgm:spPr/>
    </dgm:pt>
    <dgm:pt modelId="{B599A7FC-4F1B-46B7-BA2D-68F8A3FF6918}" type="pres">
      <dgm:prSet presAssocID="{901534BC-7577-4FD2-B9FA-123415017A30}" presName="hierChild3" presStyleCnt="0"/>
      <dgm:spPr/>
    </dgm:pt>
    <dgm:pt modelId="{61A24579-4910-4478-8B27-EA966DBFE824}" type="pres">
      <dgm:prSet presAssocID="{9DF5BB24-D59A-4C9F-9AB5-2CCC28124356}" presName="Name17" presStyleLbl="parChTrans1D3" presStyleIdx="2" presStyleCnt="4"/>
      <dgm:spPr/>
    </dgm:pt>
    <dgm:pt modelId="{1411E08B-1069-47BE-8114-DD15A558A8C2}" type="pres">
      <dgm:prSet presAssocID="{0C8C19EF-5F4D-4A4D-BDEA-4861ACCD4774}" presName="hierRoot3" presStyleCnt="0"/>
      <dgm:spPr/>
    </dgm:pt>
    <dgm:pt modelId="{4C59EE50-0B0D-4325-B2B5-89CBC5B609A9}" type="pres">
      <dgm:prSet presAssocID="{0C8C19EF-5F4D-4A4D-BDEA-4861ACCD4774}" presName="composite3" presStyleCnt="0"/>
      <dgm:spPr/>
    </dgm:pt>
    <dgm:pt modelId="{9798A3BE-66F7-4E05-ADCE-90EEDBB4B1C9}" type="pres">
      <dgm:prSet presAssocID="{0C8C19EF-5F4D-4A4D-BDEA-4861ACCD4774}" presName="background3" presStyleLbl="node3" presStyleIdx="2" presStyleCnt="4"/>
      <dgm:spPr/>
    </dgm:pt>
    <dgm:pt modelId="{EFC3D1B9-7B7C-4313-9878-2E0762F01E03}" type="pres">
      <dgm:prSet presAssocID="{0C8C19EF-5F4D-4A4D-BDEA-4861ACCD4774}" presName="text3" presStyleLbl="fgAcc3" presStyleIdx="2" presStyleCnt="4">
        <dgm:presLayoutVars>
          <dgm:chPref val="3"/>
        </dgm:presLayoutVars>
      </dgm:prSet>
      <dgm:spPr/>
    </dgm:pt>
    <dgm:pt modelId="{3DEFF386-6EA6-4E64-AAC8-CBDD5599EE42}" type="pres">
      <dgm:prSet presAssocID="{0C8C19EF-5F4D-4A4D-BDEA-4861ACCD4774}" presName="hierChild4" presStyleCnt="0"/>
      <dgm:spPr/>
    </dgm:pt>
    <dgm:pt modelId="{9D66C2E8-D198-4F7C-974F-8AA1DA47FE32}" type="pres">
      <dgm:prSet presAssocID="{A53E5549-A84F-4EC2-B0A5-D353C7BBACD7}" presName="Name17" presStyleLbl="parChTrans1D3" presStyleIdx="3" presStyleCnt="4"/>
      <dgm:spPr/>
    </dgm:pt>
    <dgm:pt modelId="{BF12F727-06B7-4DA2-9188-0430D9081668}" type="pres">
      <dgm:prSet presAssocID="{CB455DD8-BC14-4839-B1CE-1074C44D70AE}" presName="hierRoot3" presStyleCnt="0"/>
      <dgm:spPr/>
    </dgm:pt>
    <dgm:pt modelId="{48B2D1B6-9A70-4D3A-865D-185745D37DAB}" type="pres">
      <dgm:prSet presAssocID="{CB455DD8-BC14-4839-B1CE-1074C44D70AE}" presName="composite3" presStyleCnt="0"/>
      <dgm:spPr/>
    </dgm:pt>
    <dgm:pt modelId="{6DB128AD-DB98-4EF6-A7A9-4FA0CFD93223}" type="pres">
      <dgm:prSet presAssocID="{CB455DD8-BC14-4839-B1CE-1074C44D70AE}" presName="background3" presStyleLbl="node3" presStyleIdx="3" presStyleCnt="4"/>
      <dgm:spPr/>
    </dgm:pt>
    <dgm:pt modelId="{325511F8-B5E4-439A-8A4D-255DC53AC445}" type="pres">
      <dgm:prSet presAssocID="{CB455DD8-BC14-4839-B1CE-1074C44D70AE}" presName="text3" presStyleLbl="fgAcc3" presStyleIdx="3" presStyleCnt="4">
        <dgm:presLayoutVars>
          <dgm:chPref val="3"/>
        </dgm:presLayoutVars>
      </dgm:prSet>
      <dgm:spPr/>
    </dgm:pt>
    <dgm:pt modelId="{FA4C042E-48E6-463F-93A1-85A78436D405}" type="pres">
      <dgm:prSet presAssocID="{CB455DD8-BC14-4839-B1CE-1074C44D70AE}" presName="hierChild4" presStyleCnt="0"/>
      <dgm:spPr/>
    </dgm:pt>
  </dgm:ptLst>
  <dgm:cxnLst>
    <dgm:cxn modelId="{F0980202-171D-416D-91EC-57C4E963EED6}" srcId="{22431346-9DB3-47E6-A0C5-9F4E202880CC}" destId="{8EEEFD4F-B05D-4DFD-AC0D-5B058E64F7EF}" srcOrd="0" destOrd="0" parTransId="{E37617C4-4BA0-4A43-88C5-4CFF41A33288}" sibTransId="{62963A24-B375-4050-B610-8877CAD268F5}"/>
    <dgm:cxn modelId="{BC8E4607-19BA-4DA5-A956-79C74ECEF2F0}" type="presOf" srcId="{69652A70-7B85-4F10-AF91-2E0E177D35B7}" destId="{628389C6-21A0-4662-9433-6E947F05943A}" srcOrd="0" destOrd="0" presId="urn:microsoft.com/office/officeart/2005/8/layout/hierarchy1"/>
    <dgm:cxn modelId="{590BB21B-B748-468D-B756-3CC1B9703ED0}" type="presOf" srcId="{8EEEFD4F-B05D-4DFD-AC0D-5B058E64F7EF}" destId="{C4BF0434-FA3D-4439-ADBC-1D954911C69C}" srcOrd="0" destOrd="0" presId="urn:microsoft.com/office/officeart/2005/8/layout/hierarchy1"/>
    <dgm:cxn modelId="{10518B23-46CA-4A54-939F-CFE14B821C0E}" srcId="{BBF02DB5-F64F-402B-8040-C249A71C1C66}" destId="{30F66E66-631E-44A5-B37C-93FEBB3FB83A}" srcOrd="1" destOrd="0" parTransId="{D9D475F0-B4A2-4067-9267-73E04308AD59}" sibTransId="{2501BA73-0B52-4C67-9144-C673A3E085CB}"/>
    <dgm:cxn modelId="{4C27E638-055C-4EB2-8D3D-A1E743D0CF4B}" type="presOf" srcId="{D9D475F0-B4A2-4067-9267-73E04308AD59}" destId="{797B2158-BBD6-4CA5-8A90-70B24C28D302}" srcOrd="0" destOrd="0" presId="urn:microsoft.com/office/officeart/2005/8/layout/hierarchy1"/>
    <dgm:cxn modelId="{3188EC38-78DA-468E-AB86-0C5B0967D9BA}" srcId="{8EEEFD4F-B05D-4DFD-AC0D-5B058E64F7EF}" destId="{901534BC-7577-4FD2-B9FA-123415017A30}" srcOrd="1" destOrd="0" parTransId="{BA6278F7-77FD-4B47-9A12-41E86856C2E0}" sibTransId="{1DAB2AA4-C3E8-4626-BD28-AEF887186DF5}"/>
    <dgm:cxn modelId="{43237D3D-8A7D-4F12-B92C-D4542BEE20A7}" srcId="{BBF02DB5-F64F-402B-8040-C249A71C1C66}" destId="{69652A70-7B85-4F10-AF91-2E0E177D35B7}" srcOrd="0" destOrd="0" parTransId="{F765E09C-CE7C-4A6D-BC12-D51F26D28A98}" sibTransId="{EBBAF56F-ED1D-418F-B2A8-030A111799A9}"/>
    <dgm:cxn modelId="{CDE0415E-8CF7-446A-AB50-C8C87CE7C180}" type="presOf" srcId="{22431346-9DB3-47E6-A0C5-9F4E202880CC}" destId="{C6DE98D1-855E-4A9A-8962-96E2B3FE8286}" srcOrd="0" destOrd="0" presId="urn:microsoft.com/office/officeart/2005/8/layout/hierarchy1"/>
    <dgm:cxn modelId="{2034576B-52C9-4C39-ADA6-C8421AB32180}" type="presOf" srcId="{A53E5549-A84F-4EC2-B0A5-D353C7BBACD7}" destId="{9D66C2E8-D198-4F7C-974F-8AA1DA47FE32}" srcOrd="0" destOrd="0" presId="urn:microsoft.com/office/officeart/2005/8/layout/hierarchy1"/>
    <dgm:cxn modelId="{45A1044C-0C54-475B-9D8E-F952729239D9}" type="presOf" srcId="{BA6278F7-77FD-4B47-9A12-41E86856C2E0}" destId="{F9ECE536-E02B-4A07-B1A4-AB917691312C}" srcOrd="0" destOrd="0" presId="urn:microsoft.com/office/officeart/2005/8/layout/hierarchy1"/>
    <dgm:cxn modelId="{0BE8AA4F-209B-4798-9AA9-2936437DE242}" type="presOf" srcId="{BBF02DB5-F64F-402B-8040-C249A71C1C66}" destId="{FB858AF3-F575-4BA6-B2D3-1EC9507C4886}" srcOrd="0" destOrd="0" presId="urn:microsoft.com/office/officeart/2005/8/layout/hierarchy1"/>
    <dgm:cxn modelId="{4C8B8A8C-83D4-4E8B-BC54-8B9D29792217}" type="presOf" srcId="{E6E15B0B-394B-40D1-AE31-470C77587908}" destId="{10D1EFC3-CF60-4955-8C13-483806D5C98C}" srcOrd="0" destOrd="0" presId="urn:microsoft.com/office/officeart/2005/8/layout/hierarchy1"/>
    <dgm:cxn modelId="{30ADAA90-1F44-4924-8610-773778D508C0}" type="presOf" srcId="{9DF5BB24-D59A-4C9F-9AB5-2CCC28124356}" destId="{61A24579-4910-4478-8B27-EA966DBFE824}" srcOrd="0" destOrd="0" presId="urn:microsoft.com/office/officeart/2005/8/layout/hierarchy1"/>
    <dgm:cxn modelId="{F0D7B895-04F5-4C87-AB80-5CA394DDB203}" srcId="{8EEEFD4F-B05D-4DFD-AC0D-5B058E64F7EF}" destId="{BBF02DB5-F64F-402B-8040-C249A71C1C66}" srcOrd="0" destOrd="0" parTransId="{E6E15B0B-394B-40D1-AE31-470C77587908}" sibTransId="{3022315B-0D81-4412-A691-7FB6754ED4BD}"/>
    <dgm:cxn modelId="{EDF646A5-8D44-4625-8CFE-E739373D11A0}" type="presOf" srcId="{0C8C19EF-5F4D-4A4D-BDEA-4861ACCD4774}" destId="{EFC3D1B9-7B7C-4313-9878-2E0762F01E03}" srcOrd="0" destOrd="0" presId="urn:microsoft.com/office/officeart/2005/8/layout/hierarchy1"/>
    <dgm:cxn modelId="{543462AC-5148-48A8-BC03-2EFBFA5F9BA6}" type="presOf" srcId="{CB455DD8-BC14-4839-B1CE-1074C44D70AE}" destId="{325511F8-B5E4-439A-8A4D-255DC53AC445}" srcOrd="0" destOrd="0" presId="urn:microsoft.com/office/officeart/2005/8/layout/hierarchy1"/>
    <dgm:cxn modelId="{DB3285C5-A7EC-4CC0-BD38-3CD19D4D5BC0}" type="presOf" srcId="{F765E09C-CE7C-4A6D-BC12-D51F26D28A98}" destId="{EB52036E-E63C-4913-8D82-FD7D91D6F282}" srcOrd="0" destOrd="0" presId="urn:microsoft.com/office/officeart/2005/8/layout/hierarchy1"/>
    <dgm:cxn modelId="{6108C0D4-4772-4EE7-871F-3F5801E6CC38}" type="presOf" srcId="{30F66E66-631E-44A5-B37C-93FEBB3FB83A}" destId="{3E844D5C-930D-4B0C-9A14-99BE167C0C37}" srcOrd="0" destOrd="0" presId="urn:microsoft.com/office/officeart/2005/8/layout/hierarchy1"/>
    <dgm:cxn modelId="{8554E9DA-5E37-4CDA-BD03-2EF09C71E04B}" srcId="{901534BC-7577-4FD2-B9FA-123415017A30}" destId="{CB455DD8-BC14-4839-B1CE-1074C44D70AE}" srcOrd="1" destOrd="0" parTransId="{A53E5549-A84F-4EC2-B0A5-D353C7BBACD7}" sibTransId="{BF073EA1-E7D5-4F61-9F6B-7A75687FF8FB}"/>
    <dgm:cxn modelId="{8EBFE8DC-E572-4E13-8637-7249A99775FA}" srcId="{901534BC-7577-4FD2-B9FA-123415017A30}" destId="{0C8C19EF-5F4D-4A4D-BDEA-4861ACCD4774}" srcOrd="0" destOrd="0" parTransId="{9DF5BB24-D59A-4C9F-9AB5-2CCC28124356}" sibTransId="{7209C7B7-8291-46C9-8106-276CB60DFE05}"/>
    <dgm:cxn modelId="{96FB8BEF-3D5F-469F-8594-A0CD77360762}" type="presOf" srcId="{901534BC-7577-4FD2-B9FA-123415017A30}" destId="{CD843B5E-243F-4FCA-9495-AAFD41D903B6}" srcOrd="0" destOrd="0" presId="urn:microsoft.com/office/officeart/2005/8/layout/hierarchy1"/>
    <dgm:cxn modelId="{7C13A2B7-A5E9-4A69-9712-D60D20D6FA56}" type="presParOf" srcId="{C6DE98D1-855E-4A9A-8962-96E2B3FE8286}" destId="{A836EC4C-434B-4861-BB93-09DB30D8621D}" srcOrd="0" destOrd="0" presId="urn:microsoft.com/office/officeart/2005/8/layout/hierarchy1"/>
    <dgm:cxn modelId="{05B55785-9A62-4CE4-A196-45E82B1FC778}" type="presParOf" srcId="{A836EC4C-434B-4861-BB93-09DB30D8621D}" destId="{F2808B09-7B2A-48C8-BACA-9FA6267321CB}" srcOrd="0" destOrd="0" presId="urn:microsoft.com/office/officeart/2005/8/layout/hierarchy1"/>
    <dgm:cxn modelId="{34C21A28-ADEC-4215-9C5B-FF5D0BBD3F3E}" type="presParOf" srcId="{F2808B09-7B2A-48C8-BACA-9FA6267321CB}" destId="{9F8A2E8F-BD29-4018-9A4A-93D77F9CD603}" srcOrd="0" destOrd="0" presId="urn:microsoft.com/office/officeart/2005/8/layout/hierarchy1"/>
    <dgm:cxn modelId="{DDCFD8E0-C974-4653-95C7-F08756C8E239}" type="presParOf" srcId="{F2808B09-7B2A-48C8-BACA-9FA6267321CB}" destId="{C4BF0434-FA3D-4439-ADBC-1D954911C69C}" srcOrd="1" destOrd="0" presId="urn:microsoft.com/office/officeart/2005/8/layout/hierarchy1"/>
    <dgm:cxn modelId="{C0CA4D78-A0F9-4B9E-A148-3B6EC255BFE3}" type="presParOf" srcId="{A836EC4C-434B-4861-BB93-09DB30D8621D}" destId="{2EB753AF-BAB5-458A-A594-7F7DB9C873A4}" srcOrd="1" destOrd="0" presId="urn:microsoft.com/office/officeart/2005/8/layout/hierarchy1"/>
    <dgm:cxn modelId="{E7A0B11F-E8D0-4072-BF3C-6E957CC69A47}" type="presParOf" srcId="{2EB753AF-BAB5-458A-A594-7F7DB9C873A4}" destId="{10D1EFC3-CF60-4955-8C13-483806D5C98C}" srcOrd="0" destOrd="0" presId="urn:microsoft.com/office/officeart/2005/8/layout/hierarchy1"/>
    <dgm:cxn modelId="{2DACBFEE-704D-497D-B67E-353642CAC129}" type="presParOf" srcId="{2EB753AF-BAB5-458A-A594-7F7DB9C873A4}" destId="{C0096E88-BCA0-4E71-A7FB-654EA0125DEA}" srcOrd="1" destOrd="0" presId="urn:microsoft.com/office/officeart/2005/8/layout/hierarchy1"/>
    <dgm:cxn modelId="{D66610E0-902B-453C-810E-87B760FAD31F}" type="presParOf" srcId="{C0096E88-BCA0-4E71-A7FB-654EA0125DEA}" destId="{14492CC1-FAEA-4B52-9E60-B7EA6DE44146}" srcOrd="0" destOrd="0" presId="urn:microsoft.com/office/officeart/2005/8/layout/hierarchy1"/>
    <dgm:cxn modelId="{81E23572-0D09-4F0E-8B69-AA110C2B52F5}" type="presParOf" srcId="{14492CC1-FAEA-4B52-9E60-B7EA6DE44146}" destId="{41A27AD1-DE0D-4052-9C27-CF36691BBE31}" srcOrd="0" destOrd="0" presId="urn:microsoft.com/office/officeart/2005/8/layout/hierarchy1"/>
    <dgm:cxn modelId="{BE75752E-6BB8-4B28-B66B-F666E8352950}" type="presParOf" srcId="{14492CC1-FAEA-4B52-9E60-B7EA6DE44146}" destId="{FB858AF3-F575-4BA6-B2D3-1EC9507C4886}" srcOrd="1" destOrd="0" presId="urn:microsoft.com/office/officeart/2005/8/layout/hierarchy1"/>
    <dgm:cxn modelId="{17358AB5-88B2-4C4A-93C0-B36FF6C25DA4}" type="presParOf" srcId="{C0096E88-BCA0-4E71-A7FB-654EA0125DEA}" destId="{C27092D2-B57A-41AA-8BC8-0596F5749655}" srcOrd="1" destOrd="0" presId="urn:microsoft.com/office/officeart/2005/8/layout/hierarchy1"/>
    <dgm:cxn modelId="{80A14A3A-C024-4FC5-9663-375BD6F35F7C}" type="presParOf" srcId="{C27092D2-B57A-41AA-8BC8-0596F5749655}" destId="{EB52036E-E63C-4913-8D82-FD7D91D6F282}" srcOrd="0" destOrd="0" presId="urn:microsoft.com/office/officeart/2005/8/layout/hierarchy1"/>
    <dgm:cxn modelId="{4F7605BC-47B8-443D-8098-FF573F605F24}" type="presParOf" srcId="{C27092D2-B57A-41AA-8BC8-0596F5749655}" destId="{A5018D41-0A66-412C-A999-635DB39D4F30}" srcOrd="1" destOrd="0" presId="urn:microsoft.com/office/officeart/2005/8/layout/hierarchy1"/>
    <dgm:cxn modelId="{5AEA4ED7-A51E-46C0-9CBC-1B2F71AF47B5}" type="presParOf" srcId="{A5018D41-0A66-412C-A999-635DB39D4F30}" destId="{55D3DEDA-890D-4C65-AD33-0B09B0E0D65A}" srcOrd="0" destOrd="0" presId="urn:microsoft.com/office/officeart/2005/8/layout/hierarchy1"/>
    <dgm:cxn modelId="{A60FFCD9-7636-41AB-B062-6A661EB7940C}" type="presParOf" srcId="{55D3DEDA-890D-4C65-AD33-0B09B0E0D65A}" destId="{0884648C-F946-4289-A529-9ECB3DFC231F}" srcOrd="0" destOrd="0" presId="urn:microsoft.com/office/officeart/2005/8/layout/hierarchy1"/>
    <dgm:cxn modelId="{421F5350-E053-48F4-AAA3-F5E0C1C3B4C5}" type="presParOf" srcId="{55D3DEDA-890D-4C65-AD33-0B09B0E0D65A}" destId="{628389C6-21A0-4662-9433-6E947F05943A}" srcOrd="1" destOrd="0" presId="urn:microsoft.com/office/officeart/2005/8/layout/hierarchy1"/>
    <dgm:cxn modelId="{2CB8760B-993C-4450-AD4D-08728E740F06}" type="presParOf" srcId="{A5018D41-0A66-412C-A999-635DB39D4F30}" destId="{1800BCD7-8436-4759-B524-AE95FB023EE0}" srcOrd="1" destOrd="0" presId="urn:microsoft.com/office/officeart/2005/8/layout/hierarchy1"/>
    <dgm:cxn modelId="{C1E2CE95-E840-4A38-B8D2-C90D2271D59D}" type="presParOf" srcId="{C27092D2-B57A-41AA-8BC8-0596F5749655}" destId="{797B2158-BBD6-4CA5-8A90-70B24C28D302}" srcOrd="2" destOrd="0" presId="urn:microsoft.com/office/officeart/2005/8/layout/hierarchy1"/>
    <dgm:cxn modelId="{F992C641-E1F4-4F27-B6C6-D76CAE74EF01}" type="presParOf" srcId="{C27092D2-B57A-41AA-8BC8-0596F5749655}" destId="{ED217E87-50A0-4F7E-9077-B3059A25E12B}" srcOrd="3" destOrd="0" presId="urn:microsoft.com/office/officeart/2005/8/layout/hierarchy1"/>
    <dgm:cxn modelId="{CED1D4D3-77A9-47A4-B7DA-79E315C00D53}" type="presParOf" srcId="{ED217E87-50A0-4F7E-9077-B3059A25E12B}" destId="{5268A245-6802-409E-9E3B-9888B60FBD58}" srcOrd="0" destOrd="0" presId="urn:microsoft.com/office/officeart/2005/8/layout/hierarchy1"/>
    <dgm:cxn modelId="{10E58363-0420-4594-9443-9F286AA5AA30}" type="presParOf" srcId="{5268A245-6802-409E-9E3B-9888B60FBD58}" destId="{699EA0FC-BBB0-4985-8E15-AA5FAA809E31}" srcOrd="0" destOrd="0" presId="urn:microsoft.com/office/officeart/2005/8/layout/hierarchy1"/>
    <dgm:cxn modelId="{F1FEFCFE-57B4-4300-8035-C79F23D1E927}" type="presParOf" srcId="{5268A245-6802-409E-9E3B-9888B60FBD58}" destId="{3E844D5C-930D-4B0C-9A14-99BE167C0C37}" srcOrd="1" destOrd="0" presId="urn:microsoft.com/office/officeart/2005/8/layout/hierarchy1"/>
    <dgm:cxn modelId="{BCFB83BF-036C-495B-BFD3-3C7263EEA193}" type="presParOf" srcId="{ED217E87-50A0-4F7E-9077-B3059A25E12B}" destId="{F474E585-8F2D-4909-8E8E-B8388C429DC9}" srcOrd="1" destOrd="0" presId="urn:microsoft.com/office/officeart/2005/8/layout/hierarchy1"/>
    <dgm:cxn modelId="{88DE4FA8-5C2F-44A8-9DD1-E7644ED18A78}" type="presParOf" srcId="{2EB753AF-BAB5-458A-A594-7F7DB9C873A4}" destId="{F9ECE536-E02B-4A07-B1A4-AB917691312C}" srcOrd="2" destOrd="0" presId="urn:microsoft.com/office/officeart/2005/8/layout/hierarchy1"/>
    <dgm:cxn modelId="{D1E8FAE4-5E3F-465F-AE48-8566443BFE62}" type="presParOf" srcId="{2EB753AF-BAB5-458A-A594-7F7DB9C873A4}" destId="{A1532C55-810D-4F59-8F4E-E51D35E4B3DA}" srcOrd="3" destOrd="0" presId="urn:microsoft.com/office/officeart/2005/8/layout/hierarchy1"/>
    <dgm:cxn modelId="{9644BA84-A189-4F40-ACAC-A08637A18985}" type="presParOf" srcId="{A1532C55-810D-4F59-8F4E-E51D35E4B3DA}" destId="{44502B2A-7047-4987-9547-66F4AB459038}" srcOrd="0" destOrd="0" presId="urn:microsoft.com/office/officeart/2005/8/layout/hierarchy1"/>
    <dgm:cxn modelId="{454D7699-4221-4606-A7DE-723FE1044BD9}" type="presParOf" srcId="{44502B2A-7047-4987-9547-66F4AB459038}" destId="{2754776E-7ADA-4530-8F9F-ED5B07CC0560}" srcOrd="0" destOrd="0" presId="urn:microsoft.com/office/officeart/2005/8/layout/hierarchy1"/>
    <dgm:cxn modelId="{F6A35144-8566-4769-B2D7-D39B445FC141}" type="presParOf" srcId="{44502B2A-7047-4987-9547-66F4AB459038}" destId="{CD843B5E-243F-4FCA-9495-AAFD41D903B6}" srcOrd="1" destOrd="0" presId="urn:microsoft.com/office/officeart/2005/8/layout/hierarchy1"/>
    <dgm:cxn modelId="{95F42EF4-2470-45AD-B275-330C0718CE70}" type="presParOf" srcId="{A1532C55-810D-4F59-8F4E-E51D35E4B3DA}" destId="{B599A7FC-4F1B-46B7-BA2D-68F8A3FF6918}" srcOrd="1" destOrd="0" presId="urn:microsoft.com/office/officeart/2005/8/layout/hierarchy1"/>
    <dgm:cxn modelId="{6EA8394F-5612-48AC-A12A-C5D9D88D4FBA}" type="presParOf" srcId="{B599A7FC-4F1B-46B7-BA2D-68F8A3FF6918}" destId="{61A24579-4910-4478-8B27-EA966DBFE824}" srcOrd="0" destOrd="0" presId="urn:microsoft.com/office/officeart/2005/8/layout/hierarchy1"/>
    <dgm:cxn modelId="{EB1C19AD-39AF-4664-B60F-4E48EACA6EE6}" type="presParOf" srcId="{B599A7FC-4F1B-46B7-BA2D-68F8A3FF6918}" destId="{1411E08B-1069-47BE-8114-DD15A558A8C2}" srcOrd="1" destOrd="0" presId="urn:microsoft.com/office/officeart/2005/8/layout/hierarchy1"/>
    <dgm:cxn modelId="{AFD34614-1189-4926-8D25-9315012E302F}" type="presParOf" srcId="{1411E08B-1069-47BE-8114-DD15A558A8C2}" destId="{4C59EE50-0B0D-4325-B2B5-89CBC5B609A9}" srcOrd="0" destOrd="0" presId="urn:microsoft.com/office/officeart/2005/8/layout/hierarchy1"/>
    <dgm:cxn modelId="{6B1C37C5-14CE-4CAB-B79A-F210D41DEB62}" type="presParOf" srcId="{4C59EE50-0B0D-4325-B2B5-89CBC5B609A9}" destId="{9798A3BE-66F7-4E05-ADCE-90EEDBB4B1C9}" srcOrd="0" destOrd="0" presId="urn:microsoft.com/office/officeart/2005/8/layout/hierarchy1"/>
    <dgm:cxn modelId="{2370F82F-839C-459A-A41B-7699082615F7}" type="presParOf" srcId="{4C59EE50-0B0D-4325-B2B5-89CBC5B609A9}" destId="{EFC3D1B9-7B7C-4313-9878-2E0762F01E03}" srcOrd="1" destOrd="0" presId="urn:microsoft.com/office/officeart/2005/8/layout/hierarchy1"/>
    <dgm:cxn modelId="{36D2F2DA-E5EA-4C05-B76B-228256430737}" type="presParOf" srcId="{1411E08B-1069-47BE-8114-DD15A558A8C2}" destId="{3DEFF386-6EA6-4E64-AAC8-CBDD5599EE42}" srcOrd="1" destOrd="0" presId="urn:microsoft.com/office/officeart/2005/8/layout/hierarchy1"/>
    <dgm:cxn modelId="{E1837FF9-A03A-408C-AAFD-F843860432DF}" type="presParOf" srcId="{B599A7FC-4F1B-46B7-BA2D-68F8A3FF6918}" destId="{9D66C2E8-D198-4F7C-974F-8AA1DA47FE32}" srcOrd="2" destOrd="0" presId="urn:microsoft.com/office/officeart/2005/8/layout/hierarchy1"/>
    <dgm:cxn modelId="{45E6CD04-7A16-428D-BE72-CBE5716CDFB4}" type="presParOf" srcId="{B599A7FC-4F1B-46B7-BA2D-68F8A3FF6918}" destId="{BF12F727-06B7-4DA2-9188-0430D9081668}" srcOrd="3" destOrd="0" presId="urn:microsoft.com/office/officeart/2005/8/layout/hierarchy1"/>
    <dgm:cxn modelId="{214E850F-27EC-423D-BA3F-2E3CDA02B491}" type="presParOf" srcId="{BF12F727-06B7-4DA2-9188-0430D9081668}" destId="{48B2D1B6-9A70-4D3A-865D-185745D37DAB}" srcOrd="0" destOrd="0" presId="urn:microsoft.com/office/officeart/2005/8/layout/hierarchy1"/>
    <dgm:cxn modelId="{D090A8C9-7463-45E9-BB5D-1A2A8CAF55AB}" type="presParOf" srcId="{48B2D1B6-9A70-4D3A-865D-185745D37DAB}" destId="{6DB128AD-DB98-4EF6-A7A9-4FA0CFD93223}" srcOrd="0" destOrd="0" presId="urn:microsoft.com/office/officeart/2005/8/layout/hierarchy1"/>
    <dgm:cxn modelId="{39E5CA84-D6D6-4375-AA05-36BB218C4DED}" type="presParOf" srcId="{48B2D1B6-9A70-4D3A-865D-185745D37DAB}" destId="{325511F8-B5E4-439A-8A4D-255DC53AC445}" srcOrd="1" destOrd="0" presId="urn:microsoft.com/office/officeart/2005/8/layout/hierarchy1"/>
    <dgm:cxn modelId="{0EAECD95-E418-4411-85B4-33071E7CAABD}" type="presParOf" srcId="{BF12F727-06B7-4DA2-9188-0430D9081668}" destId="{FA4C042E-48E6-463F-93A1-85A78436D40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6C2E8-D198-4F7C-974F-8AA1DA47FE32}">
      <dsp:nvSpPr>
        <dsp:cNvPr id="0" name=""/>
        <dsp:cNvSpPr/>
      </dsp:nvSpPr>
      <dsp:spPr>
        <a:xfrm>
          <a:off x="7430080" y="2603205"/>
          <a:ext cx="1018118" cy="484531"/>
        </a:xfrm>
        <a:custGeom>
          <a:avLst/>
          <a:gdLst/>
          <a:ahLst/>
          <a:cxnLst/>
          <a:rect l="0" t="0" r="0" b="0"/>
          <a:pathLst>
            <a:path>
              <a:moveTo>
                <a:pt x="0" y="0"/>
              </a:moveTo>
              <a:lnTo>
                <a:pt x="0" y="330194"/>
              </a:lnTo>
              <a:lnTo>
                <a:pt x="1018118" y="330194"/>
              </a:lnTo>
              <a:lnTo>
                <a:pt x="1018118" y="48453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A24579-4910-4478-8B27-EA966DBFE824}">
      <dsp:nvSpPr>
        <dsp:cNvPr id="0" name=""/>
        <dsp:cNvSpPr/>
      </dsp:nvSpPr>
      <dsp:spPr>
        <a:xfrm>
          <a:off x="6411962" y="2603205"/>
          <a:ext cx="1018118" cy="484531"/>
        </a:xfrm>
        <a:custGeom>
          <a:avLst/>
          <a:gdLst/>
          <a:ahLst/>
          <a:cxnLst/>
          <a:rect l="0" t="0" r="0" b="0"/>
          <a:pathLst>
            <a:path>
              <a:moveTo>
                <a:pt x="1018118" y="0"/>
              </a:moveTo>
              <a:lnTo>
                <a:pt x="1018118" y="330194"/>
              </a:lnTo>
              <a:lnTo>
                <a:pt x="0" y="330194"/>
              </a:lnTo>
              <a:lnTo>
                <a:pt x="0" y="48453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ECE536-E02B-4A07-B1A4-AB917691312C}">
      <dsp:nvSpPr>
        <dsp:cNvPr id="0" name=""/>
        <dsp:cNvSpPr/>
      </dsp:nvSpPr>
      <dsp:spPr>
        <a:xfrm>
          <a:off x="5393843" y="1060756"/>
          <a:ext cx="2036236" cy="484531"/>
        </a:xfrm>
        <a:custGeom>
          <a:avLst/>
          <a:gdLst/>
          <a:ahLst/>
          <a:cxnLst/>
          <a:rect l="0" t="0" r="0" b="0"/>
          <a:pathLst>
            <a:path>
              <a:moveTo>
                <a:pt x="0" y="0"/>
              </a:moveTo>
              <a:lnTo>
                <a:pt x="0" y="330194"/>
              </a:lnTo>
              <a:lnTo>
                <a:pt x="2036236" y="330194"/>
              </a:lnTo>
              <a:lnTo>
                <a:pt x="2036236" y="48453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7B2158-BBD6-4CA5-8A90-70B24C28D302}">
      <dsp:nvSpPr>
        <dsp:cNvPr id="0" name=""/>
        <dsp:cNvSpPr/>
      </dsp:nvSpPr>
      <dsp:spPr>
        <a:xfrm>
          <a:off x="3357607" y="2603205"/>
          <a:ext cx="1018118" cy="484531"/>
        </a:xfrm>
        <a:custGeom>
          <a:avLst/>
          <a:gdLst/>
          <a:ahLst/>
          <a:cxnLst/>
          <a:rect l="0" t="0" r="0" b="0"/>
          <a:pathLst>
            <a:path>
              <a:moveTo>
                <a:pt x="0" y="0"/>
              </a:moveTo>
              <a:lnTo>
                <a:pt x="0" y="330194"/>
              </a:lnTo>
              <a:lnTo>
                <a:pt x="1018118" y="330194"/>
              </a:lnTo>
              <a:lnTo>
                <a:pt x="1018118" y="48453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52036E-E63C-4913-8D82-FD7D91D6F282}">
      <dsp:nvSpPr>
        <dsp:cNvPr id="0" name=""/>
        <dsp:cNvSpPr/>
      </dsp:nvSpPr>
      <dsp:spPr>
        <a:xfrm>
          <a:off x="2339488" y="2603205"/>
          <a:ext cx="1018118" cy="484531"/>
        </a:xfrm>
        <a:custGeom>
          <a:avLst/>
          <a:gdLst/>
          <a:ahLst/>
          <a:cxnLst/>
          <a:rect l="0" t="0" r="0" b="0"/>
          <a:pathLst>
            <a:path>
              <a:moveTo>
                <a:pt x="1018118" y="0"/>
              </a:moveTo>
              <a:lnTo>
                <a:pt x="1018118" y="330194"/>
              </a:lnTo>
              <a:lnTo>
                <a:pt x="0" y="330194"/>
              </a:lnTo>
              <a:lnTo>
                <a:pt x="0" y="484531"/>
              </a:lnTo>
            </a:path>
          </a:pathLst>
        </a:custGeom>
        <a:no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D1EFC3-CF60-4955-8C13-483806D5C98C}">
      <dsp:nvSpPr>
        <dsp:cNvPr id="0" name=""/>
        <dsp:cNvSpPr/>
      </dsp:nvSpPr>
      <dsp:spPr>
        <a:xfrm>
          <a:off x="3357607" y="1060756"/>
          <a:ext cx="2036236" cy="484531"/>
        </a:xfrm>
        <a:custGeom>
          <a:avLst/>
          <a:gdLst/>
          <a:ahLst/>
          <a:cxnLst/>
          <a:rect l="0" t="0" r="0" b="0"/>
          <a:pathLst>
            <a:path>
              <a:moveTo>
                <a:pt x="2036236" y="0"/>
              </a:moveTo>
              <a:lnTo>
                <a:pt x="2036236" y="330194"/>
              </a:lnTo>
              <a:lnTo>
                <a:pt x="0" y="330194"/>
              </a:lnTo>
              <a:lnTo>
                <a:pt x="0" y="48453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8A2E8F-BD29-4018-9A4A-93D77F9CD603}">
      <dsp:nvSpPr>
        <dsp:cNvPr id="0" name=""/>
        <dsp:cNvSpPr/>
      </dsp:nvSpPr>
      <dsp:spPr>
        <a:xfrm>
          <a:off x="4560837" y="2838"/>
          <a:ext cx="1666011" cy="10579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F0434-FA3D-4439-ADBC-1D954911C69C}">
      <dsp:nvSpPr>
        <dsp:cNvPr id="0" name=""/>
        <dsp:cNvSpPr/>
      </dsp:nvSpPr>
      <dsp:spPr>
        <a:xfrm>
          <a:off x="4745950" y="178695"/>
          <a:ext cx="1666011" cy="10579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Data</a:t>
          </a:r>
          <a:endParaRPr lang="en-GB" sz="2100" kern="1200" dirty="0"/>
        </a:p>
      </dsp:txBody>
      <dsp:txXfrm>
        <a:off x="4776935" y="209680"/>
        <a:ext cx="1604041" cy="995947"/>
      </dsp:txXfrm>
    </dsp:sp>
    <dsp:sp modelId="{41A27AD1-DE0D-4052-9C27-CF36691BBE31}">
      <dsp:nvSpPr>
        <dsp:cNvPr id="0" name=""/>
        <dsp:cNvSpPr/>
      </dsp:nvSpPr>
      <dsp:spPr>
        <a:xfrm>
          <a:off x="2524601" y="1545287"/>
          <a:ext cx="1666011" cy="10579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58AF3-F575-4BA6-B2D3-1EC9507C4886}">
      <dsp:nvSpPr>
        <dsp:cNvPr id="0" name=""/>
        <dsp:cNvSpPr/>
      </dsp:nvSpPr>
      <dsp:spPr>
        <a:xfrm>
          <a:off x="2709713" y="1721144"/>
          <a:ext cx="1666011" cy="10579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Categorical</a:t>
          </a:r>
          <a:endParaRPr lang="en-GB" sz="2100" kern="1200" dirty="0"/>
        </a:p>
      </dsp:txBody>
      <dsp:txXfrm>
        <a:off x="2740698" y="1752129"/>
        <a:ext cx="1604041" cy="995947"/>
      </dsp:txXfrm>
    </dsp:sp>
    <dsp:sp modelId="{0884648C-F946-4289-A529-9ECB3DFC231F}">
      <dsp:nvSpPr>
        <dsp:cNvPr id="0" name=""/>
        <dsp:cNvSpPr/>
      </dsp:nvSpPr>
      <dsp:spPr>
        <a:xfrm>
          <a:off x="1506482" y="3087737"/>
          <a:ext cx="1666011" cy="10579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8389C6-21A0-4662-9433-6E947F05943A}">
      <dsp:nvSpPr>
        <dsp:cNvPr id="0" name=""/>
        <dsp:cNvSpPr/>
      </dsp:nvSpPr>
      <dsp:spPr>
        <a:xfrm>
          <a:off x="1691595" y="3263593"/>
          <a:ext cx="1666011" cy="10579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Nominal</a:t>
          </a:r>
          <a:endParaRPr lang="en-GB" sz="2100" kern="1200" dirty="0"/>
        </a:p>
      </dsp:txBody>
      <dsp:txXfrm>
        <a:off x="1722580" y="3294578"/>
        <a:ext cx="1604041" cy="995947"/>
      </dsp:txXfrm>
    </dsp:sp>
    <dsp:sp modelId="{699EA0FC-BBB0-4985-8E15-AA5FAA809E31}">
      <dsp:nvSpPr>
        <dsp:cNvPr id="0" name=""/>
        <dsp:cNvSpPr/>
      </dsp:nvSpPr>
      <dsp:spPr>
        <a:xfrm>
          <a:off x="3542719" y="3087737"/>
          <a:ext cx="1666011" cy="10579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44D5C-930D-4B0C-9A14-99BE167C0C37}">
      <dsp:nvSpPr>
        <dsp:cNvPr id="0" name=""/>
        <dsp:cNvSpPr/>
      </dsp:nvSpPr>
      <dsp:spPr>
        <a:xfrm>
          <a:off x="3727831" y="3263593"/>
          <a:ext cx="1666011" cy="10579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Ordinal</a:t>
          </a:r>
          <a:endParaRPr lang="en-GB" sz="2100" kern="1200" dirty="0"/>
        </a:p>
      </dsp:txBody>
      <dsp:txXfrm>
        <a:off x="3758816" y="3294578"/>
        <a:ext cx="1604041" cy="995947"/>
      </dsp:txXfrm>
    </dsp:sp>
    <dsp:sp modelId="{2754776E-7ADA-4530-8F9F-ED5B07CC0560}">
      <dsp:nvSpPr>
        <dsp:cNvPr id="0" name=""/>
        <dsp:cNvSpPr/>
      </dsp:nvSpPr>
      <dsp:spPr>
        <a:xfrm>
          <a:off x="6597074" y="1545287"/>
          <a:ext cx="1666011" cy="10579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43B5E-243F-4FCA-9495-AAFD41D903B6}">
      <dsp:nvSpPr>
        <dsp:cNvPr id="0" name=""/>
        <dsp:cNvSpPr/>
      </dsp:nvSpPr>
      <dsp:spPr>
        <a:xfrm>
          <a:off x="6782186" y="1721144"/>
          <a:ext cx="1666011" cy="10579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Numerical</a:t>
          </a:r>
          <a:endParaRPr lang="en-GB" sz="2100" kern="1200" dirty="0"/>
        </a:p>
      </dsp:txBody>
      <dsp:txXfrm>
        <a:off x="6813171" y="1752129"/>
        <a:ext cx="1604041" cy="995947"/>
      </dsp:txXfrm>
    </dsp:sp>
    <dsp:sp modelId="{9798A3BE-66F7-4E05-ADCE-90EEDBB4B1C9}">
      <dsp:nvSpPr>
        <dsp:cNvPr id="0" name=""/>
        <dsp:cNvSpPr/>
      </dsp:nvSpPr>
      <dsp:spPr>
        <a:xfrm>
          <a:off x="5578956" y="3087737"/>
          <a:ext cx="1666011" cy="10579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C3D1B9-7B7C-4313-9878-2E0762F01E03}">
      <dsp:nvSpPr>
        <dsp:cNvPr id="0" name=""/>
        <dsp:cNvSpPr/>
      </dsp:nvSpPr>
      <dsp:spPr>
        <a:xfrm>
          <a:off x="5764068" y="3263593"/>
          <a:ext cx="1666011" cy="10579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Discrete</a:t>
          </a:r>
          <a:endParaRPr lang="en-GB" sz="2100" kern="1200" dirty="0"/>
        </a:p>
      </dsp:txBody>
      <dsp:txXfrm>
        <a:off x="5795053" y="3294578"/>
        <a:ext cx="1604041" cy="995947"/>
      </dsp:txXfrm>
    </dsp:sp>
    <dsp:sp modelId="{6DB128AD-DB98-4EF6-A7A9-4FA0CFD93223}">
      <dsp:nvSpPr>
        <dsp:cNvPr id="0" name=""/>
        <dsp:cNvSpPr/>
      </dsp:nvSpPr>
      <dsp:spPr>
        <a:xfrm>
          <a:off x="7615192" y="3087737"/>
          <a:ext cx="1666011" cy="10579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511F8-B5E4-439A-8A4D-255DC53AC445}">
      <dsp:nvSpPr>
        <dsp:cNvPr id="0" name=""/>
        <dsp:cNvSpPr/>
      </dsp:nvSpPr>
      <dsp:spPr>
        <a:xfrm>
          <a:off x="7800305" y="3263593"/>
          <a:ext cx="1666011" cy="105791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Continuous</a:t>
          </a:r>
          <a:endParaRPr lang="en-GB" sz="2100" kern="1200" dirty="0"/>
        </a:p>
      </dsp:txBody>
      <dsp:txXfrm>
        <a:off x="7831290" y="3294578"/>
        <a:ext cx="1604041" cy="9959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02/08/2025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02/08/2025</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a:t>
            </a:fld>
            <a:endParaRPr lang="en-GB"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500"/>
              </a:spcBef>
              <a:spcAft>
                <a:spcPts val="750"/>
              </a:spcAft>
              <a:buNone/>
            </a:pPr>
            <a:r>
              <a:rPr lang="en-US" b="0" i="0" dirty="0">
                <a:solidFill>
                  <a:srgbClr val="000000"/>
                </a:solidFill>
                <a:effectLst/>
                <a:latin typeface="Tahoma" panose="020B0604030504040204" pitchFamily="34" charset="0"/>
              </a:rPr>
              <a:t>7. How to use the information</a:t>
            </a:r>
          </a:p>
          <a:p>
            <a:pPr algn="l">
              <a:spcAft>
                <a:spcPts val="750"/>
              </a:spcAft>
              <a:buNone/>
            </a:pPr>
            <a:r>
              <a:rPr lang="en-US" b="0" i="0" dirty="0">
                <a:solidFill>
                  <a:srgbClr val="333333"/>
                </a:solidFill>
                <a:effectLst/>
                <a:latin typeface="Tahoma" panose="020B0604030504040204" pitchFamily="34" charset="0"/>
              </a:rPr>
              <a:t>When I want to analyze a multiple regression output for multicollinearity, this is how I proceed:</a:t>
            </a:r>
          </a:p>
          <a:p>
            <a:pPr algn="l">
              <a:spcAft>
                <a:spcPts val="750"/>
              </a:spcAft>
              <a:buFont typeface="+mj-lt"/>
              <a:buAutoNum type="arabicPeriod"/>
            </a:pPr>
            <a:r>
              <a:rPr lang="en-US" b="0" i="0" dirty="0">
                <a:solidFill>
                  <a:srgbClr val="333333"/>
                </a:solidFill>
                <a:effectLst/>
                <a:latin typeface="Tahoma" panose="020B0604030504040204" pitchFamily="34" charset="0"/>
              </a:rPr>
              <a:t>I look at the value "VIF" in the table "Coefficients". If this value is less than 10 for all predictors the topic is closed for me.</a:t>
            </a:r>
          </a:p>
          <a:p>
            <a:pPr algn="l">
              <a:spcAft>
                <a:spcPts val="750"/>
              </a:spcAft>
              <a:buFont typeface="+mj-lt"/>
              <a:buAutoNum type="arabicPeriod"/>
            </a:pPr>
            <a:r>
              <a:rPr lang="en-US" b="0" i="0" dirty="0">
                <a:solidFill>
                  <a:srgbClr val="333333"/>
                </a:solidFill>
                <a:effectLst/>
                <a:latin typeface="Tahoma" panose="020B0604030504040204" pitchFamily="34" charset="0"/>
              </a:rPr>
              <a:t>If there are only a maximum of two values of the VIF above 10, I assume that the collinearity problem exists between these two values and do not interpret the "collinearity diagnostics" table. However, if there are more than two predictors with a VIF above 10, then I will look at the collinearity diagnostics.</a:t>
            </a:r>
          </a:p>
          <a:p>
            <a:pPr algn="l">
              <a:spcAft>
                <a:spcPts val="750"/>
              </a:spcAft>
              <a:buFont typeface="+mj-lt"/>
              <a:buAutoNum type="arabicPeriod"/>
            </a:pPr>
            <a:r>
              <a:rPr lang="en-US" b="0" i="0" dirty="0">
                <a:solidFill>
                  <a:srgbClr val="333333"/>
                </a:solidFill>
                <a:effectLst/>
                <a:latin typeface="Tahoma" panose="020B0604030504040204" pitchFamily="34" charset="0"/>
              </a:rPr>
              <a:t>I identify the lines with a Condition Index above 15.</a:t>
            </a:r>
          </a:p>
          <a:p>
            <a:pPr algn="l">
              <a:spcAft>
                <a:spcPts val="750"/>
              </a:spcAft>
              <a:buFont typeface="+mj-lt"/>
              <a:buAutoNum type="arabicPeriod"/>
            </a:pPr>
            <a:r>
              <a:rPr lang="en-US" b="0" i="0" dirty="0">
                <a:solidFill>
                  <a:srgbClr val="333333"/>
                </a:solidFill>
                <a:effectLst/>
                <a:latin typeface="Tahoma" panose="020B0604030504040204" pitchFamily="34" charset="0"/>
              </a:rPr>
              <a:t>In these lines I check if there is more than one column (more than one predictor) with values above .90 in the variance proportions. In this case I assume a collinearity problem between the predictors that have these high values.</a:t>
            </a:r>
          </a:p>
          <a:p>
            <a:pPr algn="l">
              <a:spcAft>
                <a:spcPts val="750"/>
              </a:spcAft>
              <a:buFont typeface="+mj-lt"/>
              <a:buAutoNum type="arabicPeriod"/>
            </a:pPr>
            <a:r>
              <a:rPr lang="en-US" b="0" i="0" dirty="0">
                <a:solidFill>
                  <a:srgbClr val="333333"/>
                </a:solidFill>
                <a:effectLst/>
                <a:latin typeface="Tahoma" panose="020B0604030504040204" pitchFamily="34" charset="0"/>
              </a:rPr>
              <a:t>If only one predictor in a line has a high value (above .90), this is not relevant to me.</a:t>
            </a:r>
          </a:p>
          <a:p>
            <a:pPr algn="l">
              <a:spcAft>
                <a:spcPts val="750"/>
              </a:spcAft>
              <a:buFont typeface="+mj-lt"/>
              <a:buAutoNum type="arabicPeriod"/>
            </a:pPr>
            <a:r>
              <a:rPr lang="en-US" b="0" i="0" dirty="0">
                <a:solidFill>
                  <a:srgbClr val="333333"/>
                </a:solidFill>
                <a:effectLst/>
                <a:latin typeface="Tahoma" panose="020B0604030504040204" pitchFamily="34" charset="0"/>
              </a:rPr>
              <a:t>If I have not been able to identify the source of the multicollinearity yet, because there are no lines with several variance proportions above .90, I reduce this criterion and consider, for example, pairs of predictors (or groups of predictors) with values above .80 or .70 as well.</a:t>
            </a:r>
          </a:p>
          <a:p>
            <a:endParaRPr lang="en-GB" dirty="0"/>
          </a:p>
        </p:txBody>
      </p:sp>
      <p:sp>
        <p:nvSpPr>
          <p:cNvPr id="4" name="Slide Number Placeholder 3"/>
          <p:cNvSpPr>
            <a:spLocks noGrp="1"/>
          </p:cNvSpPr>
          <p:nvPr>
            <p:ph type="sldNum" sz="quarter" idx="5"/>
          </p:nvPr>
        </p:nvSpPr>
        <p:spPr/>
        <p:txBody>
          <a:bodyPr/>
          <a:lstStyle/>
          <a:p>
            <a:pPr rtl="0"/>
            <a:fld id="{32674CE4-FBD8-4481-AEFB-CA53E599A745}" type="slidenum">
              <a:rPr lang="en-GB" noProof="0" smtClean="0"/>
              <a:t>27</a:t>
            </a:fld>
            <a:endParaRPr lang="en-GB" noProof="0" dirty="0"/>
          </a:p>
        </p:txBody>
      </p:sp>
    </p:spTree>
    <p:extLst>
      <p:ext uri="{BB962C8B-B14F-4D97-AF65-F5344CB8AC3E}">
        <p14:creationId xmlns:p14="http://schemas.microsoft.com/office/powerpoint/2010/main" val="334509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8" name="Title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en-US" noProof="0"/>
              <a:t>Click to edit Master title style</a:t>
            </a:r>
            <a:endParaRPr lang="en-GB" noProof="0" dirty="0"/>
          </a:p>
        </p:txBody>
      </p:sp>
      <p:sp>
        <p:nvSpPr>
          <p:cNvPr id="9" name="Subtitle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en-US" noProof="0"/>
              <a:t>Click to edit Master subtitle style</a:t>
            </a:r>
            <a:endParaRPr lang="en-GB" noProof="0" dirty="0"/>
          </a:p>
        </p:txBody>
      </p:sp>
      <p:sp>
        <p:nvSpPr>
          <p:cNvPr id="17" name="Footer Placeholder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en-GB" noProof="0"/>
              <a:t>BA603</a:t>
            </a:r>
            <a:endParaRPr lang="en-GB" noProof="0" dirty="0"/>
          </a:p>
        </p:txBody>
      </p:sp>
      <p:sp>
        <p:nvSpPr>
          <p:cNvPr id="28" name="Date Placeholder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pPr rtl="0"/>
            <a:fld id="{94980D84-A0DB-453D-A34B-73EF216FEA45}" type="datetime1">
              <a:rPr lang="en-GB" noProof="0" smtClean="0"/>
              <a:t>02/08/2025</a:t>
            </a:fld>
            <a:endParaRPr lang="en-GB" noProof="0" dirty="0"/>
          </a:p>
        </p:txBody>
      </p:sp>
      <p:sp>
        <p:nvSpPr>
          <p:cNvPr id="29" name="Slide Number Placeholder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841248"/>
            <a:ext cx="10972800" cy="1066800"/>
          </a:xfrm>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lvl1pPr>
              <a:defRPr/>
            </a:lvl1pPr>
            <a:lvl5pPr>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a:t>BA603</a:t>
            </a:r>
            <a:endParaRPr lang="en-GB" noProof="0" dirty="0"/>
          </a:p>
        </p:txBody>
      </p:sp>
      <p:sp>
        <p:nvSpPr>
          <p:cNvPr id="4" name="Date Placeholder 3"/>
          <p:cNvSpPr>
            <a:spLocks noGrp="1"/>
          </p:cNvSpPr>
          <p:nvPr>
            <p:ph type="dt" sz="half" idx="10"/>
          </p:nvPr>
        </p:nvSpPr>
        <p:spPr/>
        <p:txBody>
          <a:bodyPr rtlCol="0"/>
          <a:lstStyle/>
          <a:p>
            <a:pPr rtl="0"/>
            <a:fld id="{5564C117-0479-4617-A4C3-1C7B1E55ABB4}" type="datetime1">
              <a:rPr lang="en-GB" noProof="0" smtClean="0"/>
              <a:t>02/08/2025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rtlCol="0"/>
          <a:lstStyle>
            <a:lvl1pPr>
              <a:defRPr/>
            </a:lvl1pPr>
          </a:lstStyle>
          <a:p>
            <a:pPr rtl="0"/>
            <a:r>
              <a:rPr lang="en-GB" noProof="0"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en-GB" noProof="0" dirty="0"/>
              <a:t>Click to edit Master text styles</a:t>
            </a:r>
          </a:p>
          <a:p>
            <a:pPr lvl="1" rtl="0" eaLnBrk="1" latinLnBrk="0" hangingPunct="1"/>
            <a:r>
              <a:rPr lang="en-GB" noProof="0" dirty="0"/>
              <a:t>Second level</a:t>
            </a:r>
          </a:p>
          <a:p>
            <a:pPr lvl="2" rtl="0" eaLnBrk="1" latinLnBrk="0" hangingPunct="1"/>
            <a:r>
              <a:rPr lang="en-GB" noProof="0" dirty="0"/>
              <a:t>Third level</a:t>
            </a:r>
          </a:p>
          <a:p>
            <a:pPr lvl="3" rtl="0" eaLnBrk="1" latinLnBrk="0" hangingPunct="1"/>
            <a:r>
              <a:rPr lang="en-GB" noProof="0" dirty="0"/>
              <a:t>Fourth level</a:t>
            </a:r>
          </a:p>
          <a:p>
            <a:pPr lvl="4" rtl="0" eaLnBrk="1" latinLnBrk="0" hangingPunct="1"/>
            <a:r>
              <a:rPr lang="en-GB" noProof="0" dirty="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a:t>BA603</a:t>
            </a:r>
            <a:endParaRPr lang="en-GB" noProof="0" dirty="0"/>
          </a:p>
        </p:txBody>
      </p:sp>
      <p:sp>
        <p:nvSpPr>
          <p:cNvPr id="4" name="Date Placeholder 3"/>
          <p:cNvSpPr>
            <a:spLocks noGrp="1"/>
          </p:cNvSpPr>
          <p:nvPr>
            <p:ph type="dt" sz="half" idx="10"/>
          </p:nvPr>
        </p:nvSpPr>
        <p:spPr/>
        <p:txBody>
          <a:bodyPr rtlCol="0"/>
          <a:lstStyle/>
          <a:p>
            <a:pPr rtl="0"/>
            <a:fld id="{CE2CE8CF-3CA1-4605-A7EF-5DABEFDD7F85}" type="datetime1">
              <a:rPr lang="en-GB" noProof="0" smtClean="0"/>
              <a:t>02/08/2025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Head1">
    <p:spTree>
      <p:nvGrpSpPr>
        <p:cNvPr id="1" name=""/>
        <p:cNvGrpSpPr/>
        <p:nvPr/>
      </p:nvGrpSpPr>
      <p:grpSpPr>
        <a:xfrm>
          <a:off x="0" y="0"/>
          <a:ext cx="0" cy="0"/>
          <a:chOff x="0" y="0"/>
          <a:chExt cx="0" cy="0"/>
        </a:xfrm>
      </p:grpSpPr>
      <p:pic>
        <p:nvPicPr>
          <p:cNvPr id="242" name="Image" descr="Image"/>
          <p:cNvPicPr>
            <a:picLocks noChangeAspect="1"/>
          </p:cNvPicPr>
          <p:nvPr/>
        </p:nvPicPr>
        <p:blipFill>
          <a:blip r:embed="rId2"/>
          <a:stretch>
            <a:fillRect/>
          </a:stretch>
        </p:blipFill>
        <p:spPr>
          <a:xfrm>
            <a:off x="0" y="727545"/>
            <a:ext cx="5108713" cy="6130456"/>
          </a:xfrm>
          <a:prstGeom prst="rect">
            <a:avLst/>
          </a:prstGeom>
          <a:ln w="12700">
            <a:miter lim="400000"/>
          </a:ln>
        </p:spPr>
      </p:pic>
      <p:sp>
        <p:nvSpPr>
          <p:cNvPr id="24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44" name="Screenshot 2018-12-29 at 17.57.59.png" descr="Screenshot 2018-12-29 at 17.57.59.png"/>
          <p:cNvPicPr>
            <a:picLocks noChangeAspect="1"/>
          </p:cNvPicPr>
          <p:nvPr/>
        </p:nvPicPr>
        <p:blipFill>
          <a:blip r:embed="rId3"/>
          <a:stretch>
            <a:fillRect/>
          </a:stretch>
        </p:blipFill>
        <p:spPr>
          <a:xfrm>
            <a:off x="11020123" y="6547432"/>
            <a:ext cx="1131733" cy="216666"/>
          </a:xfrm>
          <a:prstGeom prst="rect">
            <a:avLst/>
          </a:prstGeom>
          <a:ln w="12700">
            <a:miter lim="400000"/>
          </a:ln>
        </p:spPr>
      </p:pic>
      <p:pic>
        <p:nvPicPr>
          <p:cNvPr id="6" name="Image" descr="Image">
            <a:extLst>
              <a:ext uri="{FF2B5EF4-FFF2-40B4-BE49-F238E27FC236}">
                <a16:creationId xmlns:a16="http://schemas.microsoft.com/office/drawing/2014/main" id="{69E8B67F-A5E0-214B-9639-3C70CC9D742E}"/>
              </a:ext>
            </a:extLst>
          </p:cNvPr>
          <p:cNvPicPr>
            <a:picLocks noChangeAspect="1"/>
          </p:cNvPicPr>
          <p:nvPr userDrawn="1"/>
        </p:nvPicPr>
        <p:blipFill>
          <a:blip r:embed="rId4"/>
          <a:stretch>
            <a:fillRect/>
          </a:stretch>
        </p:blipFill>
        <p:spPr>
          <a:xfrm>
            <a:off x="0" y="-8702"/>
            <a:ext cx="12684188" cy="1022494"/>
          </a:xfrm>
          <a:prstGeom prst="rect">
            <a:avLst/>
          </a:prstGeom>
          <a:ln w="12700">
            <a:miter lim="400000"/>
          </a:ln>
        </p:spPr>
      </p:pic>
      <p:sp>
        <p:nvSpPr>
          <p:cNvPr id="7" name="Title : การอบรมการวิเคราะห์สถิติเบื้องต้นด้วยโปรแกรม EXCEL">
            <a:extLst>
              <a:ext uri="{FF2B5EF4-FFF2-40B4-BE49-F238E27FC236}">
                <a16:creationId xmlns:a16="http://schemas.microsoft.com/office/drawing/2014/main" id="{44118F80-A898-714E-885C-C35B9114F664}"/>
              </a:ext>
            </a:extLst>
          </p:cNvPr>
          <p:cNvSpPr txBox="1"/>
          <p:nvPr userDrawn="1"/>
        </p:nvSpPr>
        <p:spPr>
          <a:xfrm>
            <a:off x="40145" y="6556828"/>
            <a:ext cx="2752357" cy="24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2500" b="0"/>
            </a:lvl1pPr>
          </a:lstStyle>
          <a:p>
            <a:r>
              <a:rPr sz="1250" dirty="0">
                <a:latin typeface="TH Sarabun New" panose="020B0500040200020003" pitchFamily="34" charset="-34"/>
                <a:cs typeface="TH Sarabun New" panose="020B0500040200020003" pitchFamily="34" charset="-34"/>
              </a:rPr>
              <a:t>Title : </a:t>
            </a:r>
            <a:r>
              <a:rPr lang="th-TH" sz="1250" dirty="0">
                <a:latin typeface="TH Sarabun New" panose="020B0500040200020003" pitchFamily="34" charset="-34"/>
                <a:cs typeface="TH Sarabun New" panose="020B0500040200020003" pitchFamily="34" charset="-34"/>
              </a:rPr>
              <a:t>การอบรมการวิเคราะห์สถิติเบื้องต้นด้วยโปรแกรม </a:t>
            </a:r>
            <a:r>
              <a:rPr lang="en-GB" sz="1250" dirty="0">
                <a:latin typeface="TH Sarabun New" panose="020B0500040200020003" pitchFamily="34" charset="-34"/>
                <a:cs typeface="TH Sarabun New" panose="020B0500040200020003" pitchFamily="34" charset="-34"/>
              </a:rPr>
              <a:t>EXCEL</a:t>
            </a:r>
            <a:endParaRPr sz="1250" dirty="0">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14655137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75328"/>
            <a:ext cx="10972800" cy="1066800"/>
          </a:xfrm>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a:xfrm>
            <a:off x="609600" y="1887386"/>
            <a:ext cx="10972800" cy="4325112"/>
          </a:xfrm>
        </p:spPr>
        <p:txBody>
          <a:bodyPr rtlCol="0"/>
          <a:lstStyle>
            <a:lvl1pPr>
              <a:spcBef>
                <a:spcPts val="500"/>
              </a:spcBef>
              <a:defRPr>
                <a:solidFill>
                  <a:schemeClr val="tx1"/>
                </a:solidFill>
              </a:defRPr>
            </a:lvl1pPr>
            <a:lvl2pPr>
              <a:spcBef>
                <a:spcPts val="500"/>
              </a:spcBef>
              <a:defRPr>
                <a:solidFill>
                  <a:schemeClr val="tx1"/>
                </a:solidFill>
              </a:defRPr>
            </a:lvl2pPr>
            <a:lvl3pPr>
              <a:spcBef>
                <a:spcPts val="500"/>
              </a:spcBef>
              <a:defRPr>
                <a:solidFill>
                  <a:schemeClr val="tx1"/>
                </a:solidFill>
              </a:defRPr>
            </a:lvl3pPr>
            <a:lvl4pPr>
              <a:spcBef>
                <a:spcPts val="500"/>
              </a:spcBef>
              <a:defRPr>
                <a:solidFill>
                  <a:schemeClr val="tx1"/>
                </a:solidFill>
              </a:defRPr>
            </a:lvl4pPr>
            <a:lvl5pPr>
              <a:spcBef>
                <a:spcPts val="500"/>
              </a:spcBef>
              <a:defRPr>
                <a:solidFill>
                  <a:schemeClr val="tx1"/>
                </a:solidFill>
              </a:defRPr>
            </a:lvl5pPr>
            <a:lvl6pPr>
              <a:defRPr/>
            </a:lvl6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5" name="Footer Placeholder 4"/>
          <p:cNvSpPr>
            <a:spLocks noGrp="1"/>
          </p:cNvSpPr>
          <p:nvPr>
            <p:ph type="ftr" sz="quarter" idx="11"/>
          </p:nvPr>
        </p:nvSpPr>
        <p:spPr/>
        <p:txBody>
          <a:bodyPr rtlCol="0"/>
          <a:lstStyle/>
          <a:p>
            <a:pPr rtl="0"/>
            <a:r>
              <a:rPr lang="en-GB" noProof="0"/>
              <a:t>BA603</a:t>
            </a:r>
            <a:endParaRPr lang="en-GB" noProof="0" dirty="0"/>
          </a:p>
        </p:txBody>
      </p:sp>
      <p:sp>
        <p:nvSpPr>
          <p:cNvPr id="4" name="Date Placeholder 3"/>
          <p:cNvSpPr>
            <a:spLocks noGrp="1"/>
          </p:cNvSpPr>
          <p:nvPr>
            <p:ph type="dt" sz="half" idx="10"/>
          </p:nvPr>
        </p:nvSpPr>
        <p:spPr/>
        <p:txBody>
          <a:bodyPr rtlCol="0"/>
          <a:lstStyle/>
          <a:p>
            <a:pPr rtl="0"/>
            <a:fld id="{0035106E-2377-4567-9FE2-3DF617B2AB20}" type="datetime1">
              <a:rPr lang="en-GB" noProof="0" smtClean="0"/>
              <a:t>02/08/2025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en-US" noProof="0"/>
              <a:t>Click to edit Master title style</a:t>
            </a:r>
            <a:endParaRPr kumimoji="0" lang="en-GB" noProof="0" dirty="0"/>
          </a:p>
        </p:txBody>
      </p:sp>
      <p:sp>
        <p:nvSpPr>
          <p:cNvPr id="3" name="Text Placeholder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en-US" noProof="0"/>
              <a:t>Click to edit Master text styles</a:t>
            </a:r>
          </a:p>
        </p:txBody>
      </p:sp>
      <p:sp>
        <p:nvSpPr>
          <p:cNvPr id="5" name="Footer Placeholder 4"/>
          <p:cNvSpPr>
            <a:spLocks noGrp="1"/>
          </p:cNvSpPr>
          <p:nvPr>
            <p:ph type="ftr" sz="quarter" idx="11"/>
          </p:nvPr>
        </p:nvSpPr>
        <p:spPr/>
        <p:txBody>
          <a:bodyPr rtlCol="0"/>
          <a:lstStyle/>
          <a:p>
            <a:pPr rtl="0"/>
            <a:r>
              <a:rPr lang="en-GB" noProof="0"/>
              <a:t>BA603</a:t>
            </a:r>
            <a:endParaRPr lang="en-GB" noProof="0" dirty="0"/>
          </a:p>
        </p:txBody>
      </p:sp>
      <p:sp>
        <p:nvSpPr>
          <p:cNvPr id="4" name="Date Placeholder 3"/>
          <p:cNvSpPr>
            <a:spLocks noGrp="1"/>
          </p:cNvSpPr>
          <p:nvPr>
            <p:ph type="dt" sz="half" idx="10"/>
          </p:nvPr>
        </p:nvSpPr>
        <p:spPr/>
        <p:txBody>
          <a:bodyPr rtlCol="0"/>
          <a:lstStyle/>
          <a:p>
            <a:pPr rtl="0"/>
            <a:fld id="{F9F0928C-007D-4628-AF3E-13D8EFD625AC}" type="datetime1">
              <a:rPr lang="en-GB" noProof="0" smtClean="0"/>
              <a:t>02/08/2025</a:t>
            </a:fld>
            <a:endParaRPr lang="en-GB" noProof="0" dirty="0"/>
          </a:p>
        </p:txBody>
      </p:sp>
      <p:sp>
        <p:nvSpPr>
          <p:cNvPr id="6" name="Slide Number Placeholder 5"/>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609600" y="2249425"/>
            <a:ext cx="5384800" cy="4341875"/>
          </a:xfrm>
        </p:spPr>
        <p:txBody>
          <a:bodyPr rtlCol="0"/>
          <a:lstStyle>
            <a:lvl1pPr>
              <a:defRPr sz="2000">
                <a:solidFill>
                  <a:schemeClr val="tx1"/>
                </a:solidFill>
              </a:defRPr>
            </a:lvl1pPr>
            <a:lvl2pPr>
              <a:defRPr sz="19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Content Placeholder 3"/>
          <p:cNvSpPr>
            <a:spLocks noGrp="1"/>
          </p:cNvSpPr>
          <p:nvPr>
            <p:ph sz="half" idx="2"/>
          </p:nvPr>
        </p:nvSpPr>
        <p:spPr>
          <a:xfrm>
            <a:off x="6197600" y="2249425"/>
            <a:ext cx="5384800" cy="4341875"/>
          </a:xfrm>
        </p:spPr>
        <p:txBody>
          <a:bodyPr rtlCol="0"/>
          <a:lstStyle>
            <a:lvl1pPr>
              <a:defRPr sz="2000">
                <a:solidFill>
                  <a:schemeClr val="tx1"/>
                </a:solidFill>
              </a:defRPr>
            </a:lvl1pPr>
            <a:lvl2pPr>
              <a:defRPr sz="19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6" name="Footer Placeholder 5"/>
          <p:cNvSpPr>
            <a:spLocks noGrp="1"/>
          </p:cNvSpPr>
          <p:nvPr>
            <p:ph type="ftr" sz="quarter" idx="11"/>
          </p:nvPr>
        </p:nvSpPr>
        <p:spPr/>
        <p:txBody>
          <a:bodyPr rtlCol="0"/>
          <a:lstStyle/>
          <a:p>
            <a:pPr rtl="0"/>
            <a:r>
              <a:rPr lang="en-GB" noProof="0"/>
              <a:t>BA603</a:t>
            </a:r>
            <a:endParaRPr lang="en-GB" noProof="0" dirty="0"/>
          </a:p>
        </p:txBody>
      </p:sp>
      <p:sp>
        <p:nvSpPr>
          <p:cNvPr id="5" name="Date Placeholder 4"/>
          <p:cNvSpPr>
            <a:spLocks noGrp="1"/>
          </p:cNvSpPr>
          <p:nvPr>
            <p:ph type="dt" sz="half" idx="10"/>
          </p:nvPr>
        </p:nvSpPr>
        <p:spPr/>
        <p:txBody>
          <a:bodyPr rtlCol="0"/>
          <a:lstStyle/>
          <a:p>
            <a:pPr rtl="0"/>
            <a:fld id="{B1857236-BCE3-467F-8E1E-2E84F7885EB5}" type="datetime1">
              <a:rPr lang="en-GB" noProof="0" smtClean="0"/>
              <a:t>02/08/2025</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rtlCol="0" anchor="ctr"/>
          <a:lstStyle>
            <a:lvl1pPr>
              <a:defRPr sz="4000" b="0" i="0" cap="none" baseline="0"/>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5" name="Content Placeholder 4"/>
          <p:cNvSpPr>
            <a:spLocks noGrp="1"/>
          </p:cNvSpPr>
          <p:nvPr>
            <p:ph sz="quarter" idx="2"/>
          </p:nvPr>
        </p:nvSpPr>
        <p:spPr>
          <a:xfrm>
            <a:off x="508000" y="2708519"/>
            <a:ext cx="5388864" cy="3886200"/>
          </a:xfrm>
        </p:spPr>
        <p:txBody>
          <a:bodyPr rtlCol="0"/>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en-US" noProof="0"/>
              <a:t>Click to edit Master text styles</a:t>
            </a:r>
          </a:p>
        </p:txBody>
      </p:sp>
      <p:sp>
        <p:nvSpPr>
          <p:cNvPr id="6" name="Content Placeholder 5"/>
          <p:cNvSpPr>
            <a:spLocks noGrp="1"/>
          </p:cNvSpPr>
          <p:nvPr>
            <p:ph sz="quarter" idx="4"/>
          </p:nvPr>
        </p:nvSpPr>
        <p:spPr>
          <a:xfrm>
            <a:off x="6291073" y="2708519"/>
            <a:ext cx="5389033" cy="3886200"/>
          </a:xfrm>
        </p:spPr>
        <p:txBody>
          <a:bodyPr rtlCol="0"/>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28" name="Footer Placeholder 27"/>
          <p:cNvSpPr>
            <a:spLocks noGrp="1"/>
          </p:cNvSpPr>
          <p:nvPr>
            <p:ph type="ftr" sz="quarter" idx="12"/>
          </p:nvPr>
        </p:nvSpPr>
        <p:spPr/>
        <p:txBody>
          <a:bodyPr rtlCol="0"/>
          <a:lstStyle/>
          <a:p>
            <a:pPr rtl="0"/>
            <a:r>
              <a:rPr lang="en-GB" noProof="0"/>
              <a:t>BA603</a:t>
            </a:r>
            <a:endParaRPr lang="en-GB" noProof="0" dirty="0"/>
          </a:p>
        </p:txBody>
      </p:sp>
      <p:sp>
        <p:nvSpPr>
          <p:cNvPr id="26" name="Date Placeholder 25"/>
          <p:cNvSpPr>
            <a:spLocks noGrp="1"/>
          </p:cNvSpPr>
          <p:nvPr>
            <p:ph type="dt" sz="half" idx="10"/>
          </p:nvPr>
        </p:nvSpPr>
        <p:spPr/>
        <p:txBody>
          <a:bodyPr rtlCol="0"/>
          <a:lstStyle/>
          <a:p>
            <a:pPr rtl="0"/>
            <a:fld id="{C23CE90E-6D96-45FE-9BA0-904E541F384E}" type="datetime1">
              <a:rPr lang="en-GB" noProof="0" smtClean="0"/>
              <a:t>02/08/2025</a:t>
            </a:fld>
            <a:endParaRPr lang="en-GB" noProof="0" dirty="0"/>
          </a:p>
        </p:txBody>
      </p:sp>
      <p:sp>
        <p:nvSpPr>
          <p:cNvPr id="27" name="Slide Number Placeholder 26"/>
          <p:cNvSpPr>
            <a:spLocks noGrp="1"/>
          </p:cNvSpPr>
          <p:nvPr>
            <p:ph type="sldNum" sz="quarter" idx="11"/>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41248"/>
            <a:ext cx="10972800" cy="1069848"/>
          </a:xfrm>
        </p:spPr>
        <p:txBody>
          <a:bodyPr rtlCol="0" anchor="ctr"/>
          <a:lstStyle>
            <a:lvl1pPr>
              <a:defRPr sz="4000">
                <a:solidFill>
                  <a:schemeClr val="tx2"/>
                </a:solidFill>
              </a:defRPr>
            </a:lvl1pPr>
          </a:lstStyle>
          <a:p>
            <a:pPr rtl="0"/>
            <a:r>
              <a:rPr lang="en-US" noProof="0"/>
              <a:t>Click to edit Master title style</a:t>
            </a:r>
            <a:endParaRPr lang="en-GB" noProof="0" dirty="0"/>
          </a:p>
        </p:txBody>
      </p:sp>
      <p:sp>
        <p:nvSpPr>
          <p:cNvPr id="4" name="Footer Placeholder 3"/>
          <p:cNvSpPr>
            <a:spLocks noGrp="1"/>
          </p:cNvSpPr>
          <p:nvPr>
            <p:ph type="ftr" sz="quarter" idx="11"/>
          </p:nvPr>
        </p:nvSpPr>
        <p:spPr>
          <a:xfrm>
            <a:off x="7010400" y="612648"/>
            <a:ext cx="1767840" cy="457200"/>
          </a:xfrm>
        </p:spPr>
        <p:txBody>
          <a:bodyPr rtlCol="0"/>
          <a:lstStyle/>
          <a:p>
            <a:pPr rtl="0"/>
            <a:r>
              <a:rPr lang="en-GB" noProof="0"/>
              <a:t>BA603</a:t>
            </a:r>
            <a:endParaRPr lang="en-GB" noProof="0" dirty="0"/>
          </a:p>
        </p:txBody>
      </p:sp>
      <p:sp>
        <p:nvSpPr>
          <p:cNvPr id="3" name="Date Placeholder 2"/>
          <p:cNvSpPr>
            <a:spLocks noGrp="1"/>
          </p:cNvSpPr>
          <p:nvPr>
            <p:ph type="dt" sz="half" idx="10"/>
          </p:nvPr>
        </p:nvSpPr>
        <p:spPr>
          <a:xfrm>
            <a:off x="8778240" y="612648"/>
            <a:ext cx="1276352" cy="457200"/>
          </a:xfrm>
        </p:spPr>
        <p:txBody>
          <a:bodyPr rtlCol="0"/>
          <a:lstStyle/>
          <a:p>
            <a:pPr rtl="0"/>
            <a:fld id="{FC35394F-C1B9-4D24-83F0-7F1AED801DF0}" type="datetime1">
              <a:rPr lang="en-GB" noProof="0" smtClean="0"/>
              <a:t>02/08/2025</a:t>
            </a:fld>
            <a:endParaRPr lang="en-GB" noProof="0" dirty="0"/>
          </a:p>
        </p:txBody>
      </p:sp>
      <p:sp>
        <p:nvSpPr>
          <p:cNvPr id="5" name="Slide Number Placeholder 4"/>
          <p:cNvSpPr>
            <a:spLocks noGrp="1"/>
          </p:cNvSpPr>
          <p:nvPr>
            <p:ph type="sldNum" sz="quarter" idx="12"/>
          </p:nvPr>
        </p:nvSpPr>
        <p:spPr>
          <a:xfrm>
            <a:off x="10899648" y="2272"/>
            <a:ext cx="1016000" cy="365760"/>
          </a:xfrm>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a:t>BA603</a:t>
            </a:r>
            <a:endParaRPr lang="en-GB" noProof="0" dirty="0"/>
          </a:p>
        </p:txBody>
      </p:sp>
      <p:sp>
        <p:nvSpPr>
          <p:cNvPr id="2" name="Date Placeholder 1"/>
          <p:cNvSpPr>
            <a:spLocks noGrp="1"/>
          </p:cNvSpPr>
          <p:nvPr>
            <p:ph type="dt" sz="half" idx="10"/>
          </p:nvPr>
        </p:nvSpPr>
        <p:spPr/>
        <p:txBody>
          <a:bodyPr rtlCol="0"/>
          <a:lstStyle/>
          <a:p>
            <a:pPr rtl="0"/>
            <a:fld id="{2B0C8071-9FB2-4EA1-9585-3BC663ABCB0C}" type="datetime1">
              <a:rPr lang="en-GB" noProof="0" smtClean="0"/>
              <a:t>02/08/2025</a:t>
            </a:fld>
            <a:endParaRPr lang="en-GB" noProof="0" dirty="0"/>
          </a:p>
        </p:txBody>
      </p:sp>
      <p:sp>
        <p:nvSpPr>
          <p:cNvPr id="4" name="Slide Number Placeholder 3"/>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en-GB" noProof="0" dirty="0"/>
              <a:t>Edit Master title style</a:t>
            </a:r>
          </a:p>
        </p:txBody>
      </p:sp>
      <p:sp>
        <p:nvSpPr>
          <p:cNvPr id="4" name="Content Placeholder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en-US" noProof="0"/>
              <a:t>Click to edit Master text styles</a:t>
            </a:r>
          </a:p>
          <a:p>
            <a:pPr lvl="1" rtl="0" eaLnBrk="1" latinLnBrk="0" hangingPunct="1"/>
            <a:r>
              <a:rPr lang="en-US" noProof="0"/>
              <a:t>Second level</a:t>
            </a:r>
          </a:p>
          <a:p>
            <a:pPr lvl="2" rtl="0" eaLnBrk="1" latinLnBrk="0" hangingPunct="1"/>
            <a:r>
              <a:rPr lang="en-US" noProof="0"/>
              <a:t>Third level</a:t>
            </a:r>
          </a:p>
          <a:p>
            <a:pPr lvl="3" rtl="0" eaLnBrk="1" latinLnBrk="0" hangingPunct="1"/>
            <a:r>
              <a:rPr lang="en-US" noProof="0"/>
              <a:t>Fourth level</a:t>
            </a:r>
          </a:p>
          <a:p>
            <a:pPr lvl="4" rtl="0" eaLnBrk="1" latinLnBrk="0" hangingPunct="1"/>
            <a:r>
              <a:rPr lang="en-US" noProof="0"/>
              <a:t>Fifth level</a:t>
            </a:r>
            <a:endParaRPr kumimoji="0" lang="en-GB" noProof="0" dirty="0"/>
          </a:p>
        </p:txBody>
      </p:sp>
      <p:sp>
        <p:nvSpPr>
          <p:cNvPr id="3" name="Text Placeholder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a:t>BA603</a:t>
            </a:r>
            <a:endParaRPr lang="en-GB" noProof="0" dirty="0"/>
          </a:p>
        </p:txBody>
      </p:sp>
      <p:sp>
        <p:nvSpPr>
          <p:cNvPr id="5" name="Date Placeholder 4"/>
          <p:cNvSpPr>
            <a:spLocks noGrp="1"/>
          </p:cNvSpPr>
          <p:nvPr>
            <p:ph type="dt" sz="half" idx="10"/>
          </p:nvPr>
        </p:nvSpPr>
        <p:spPr/>
        <p:txBody>
          <a:bodyPr rtlCol="0"/>
          <a:lstStyle/>
          <a:p>
            <a:pPr rtl="0"/>
            <a:fld id="{D048215E-DF31-4D52-804A-F3C13BFA1655}" type="datetime1">
              <a:rPr lang="en-GB" noProof="0" smtClean="0"/>
              <a:t>02/08/2025</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en-US" noProof="0"/>
              <a:t>Click icon to add picture</a:t>
            </a:r>
            <a:endParaRPr kumimoji="0" lang="en-GB" noProof="0" dirty="0"/>
          </a:p>
        </p:txBody>
      </p:sp>
      <p:sp>
        <p:nvSpPr>
          <p:cNvPr id="4" name="Text Placeholder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a:t>BA603</a:t>
            </a:r>
            <a:endParaRPr lang="en-GB" noProof="0" dirty="0"/>
          </a:p>
        </p:txBody>
      </p:sp>
      <p:sp>
        <p:nvSpPr>
          <p:cNvPr id="5" name="Date Placeholder 4"/>
          <p:cNvSpPr>
            <a:spLocks noGrp="1"/>
          </p:cNvSpPr>
          <p:nvPr>
            <p:ph type="dt" sz="half" idx="10"/>
          </p:nvPr>
        </p:nvSpPr>
        <p:spPr/>
        <p:txBody>
          <a:bodyPr rtlCol="0"/>
          <a:lstStyle/>
          <a:p>
            <a:pPr rtl="0"/>
            <a:fld id="{36FEAF20-81DB-465C-BDC8-9A669BDB3769}" type="datetime1">
              <a:rPr lang="en-GB" noProof="0" smtClean="0"/>
              <a:t>02/08/2025</a:t>
            </a:fld>
            <a:endParaRPr lang="en-GB" noProof="0" dirty="0"/>
          </a:p>
        </p:txBody>
      </p:sp>
      <p:sp>
        <p:nvSpPr>
          <p:cNvPr id="7" name="Slide Number Placeholder 6"/>
          <p:cNvSpPr>
            <a:spLocks noGrp="1"/>
          </p:cNvSpPr>
          <p:nvPr>
            <p:ph type="sldNum" sz="quarter" idx="12"/>
          </p:nvPr>
        </p:nvSpPr>
        <p:spPr/>
        <p:txBody>
          <a:bodyPr rtlCol="0"/>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en-GB" sz="1800" noProof="0" dirty="0"/>
          </a:p>
        </p:txBody>
      </p:sp>
      <p:sp>
        <p:nvSpPr>
          <p:cNvPr id="22" name="Title Placeholder 21"/>
          <p:cNvSpPr>
            <a:spLocks noGrp="1"/>
          </p:cNvSpPr>
          <p:nvPr>
            <p:ph type="title"/>
          </p:nvPr>
        </p:nvSpPr>
        <p:spPr>
          <a:xfrm>
            <a:off x="609600" y="705492"/>
            <a:ext cx="10972800" cy="1066800"/>
          </a:xfrm>
          <a:prstGeom prst="rect">
            <a:avLst/>
          </a:prstGeom>
        </p:spPr>
        <p:txBody>
          <a:bodyPr vert="horz" rtlCol="0" anchor="ctr">
            <a:normAutofit/>
          </a:bodyPr>
          <a:lstStyle/>
          <a:p>
            <a:pPr rtl="0"/>
            <a:r>
              <a:rPr lang="en-US" noProof="0"/>
              <a:t>Click to edit Master title style</a:t>
            </a:r>
            <a:endParaRPr lang="en-GB" noProof="0" dirty="0"/>
          </a:p>
        </p:txBody>
      </p:sp>
      <p:sp>
        <p:nvSpPr>
          <p:cNvPr id="13" name="Text Placeholder 12"/>
          <p:cNvSpPr>
            <a:spLocks noGrp="1"/>
          </p:cNvSpPr>
          <p:nvPr>
            <p:ph type="body" idx="1"/>
          </p:nvPr>
        </p:nvSpPr>
        <p:spPr>
          <a:xfrm>
            <a:off x="609600" y="1865136"/>
            <a:ext cx="10972800" cy="4709400"/>
          </a:xfrm>
          <a:prstGeom prst="rect">
            <a:avLst/>
          </a:prstGeom>
        </p:spPr>
        <p:txBody>
          <a:bodyPr vert="horz" rtlCol="0">
            <a:normAutofit/>
          </a:bodyPr>
          <a:lstStyle/>
          <a:p>
            <a:pPr lvl="0" rtl="0"/>
            <a:r>
              <a:rPr lang="en-US" noProof="0" dirty="0"/>
              <a:t>Click to edit Master text styles</a:t>
            </a:r>
          </a:p>
          <a:p>
            <a:pPr lvl="1" rtl="0"/>
            <a:r>
              <a:rPr lang="en-US" noProof="0" dirty="0"/>
              <a:t>Second level</a:t>
            </a:r>
          </a:p>
          <a:p>
            <a:pPr lvl="2" rtl="0"/>
            <a:r>
              <a:rPr lang="en-US" noProof="0" dirty="0"/>
              <a:t>Third level</a:t>
            </a:r>
          </a:p>
          <a:p>
            <a:pPr lvl="3" rtl="0"/>
            <a:r>
              <a:rPr lang="en-US" noProof="0" dirty="0"/>
              <a:t>Fourth level</a:t>
            </a:r>
          </a:p>
          <a:p>
            <a:pPr lvl="4" rtl="0"/>
            <a:r>
              <a:rPr lang="en-US" noProof="0" dirty="0"/>
              <a:t>Fifth level</a:t>
            </a:r>
            <a:endParaRPr lang="en-GB" noProof="0"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en-GB" noProof="0"/>
              <a:t>BA603</a:t>
            </a:r>
            <a:endParaRPr lang="en-GB" noProof="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pPr rtl="0"/>
            <a:fld id="{27F93310-052A-4894-8214-5E407BE46AB1}" type="datetime1">
              <a:rPr lang="en-GB" noProof="0" smtClean="0"/>
              <a:t>02/08/2025</a:t>
            </a:fld>
            <a:endParaRPr lang="en-GB" noProof="0"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br>
              <a:rPr lang="en-GB" dirty="0"/>
            </a:br>
            <a:r>
              <a:rPr lang="en-GB" dirty="0"/>
              <a:t>Data analysis and hypothesis testing</a:t>
            </a:r>
          </a:p>
        </p:txBody>
      </p:sp>
      <p:sp>
        <p:nvSpPr>
          <p:cNvPr id="3" name="Subtitle 2"/>
          <p:cNvSpPr>
            <a:spLocks noGrp="1"/>
          </p:cNvSpPr>
          <p:nvPr>
            <p:ph type="subTitle" idx="1"/>
          </p:nvPr>
        </p:nvSpPr>
        <p:spPr/>
        <p:txBody>
          <a:bodyPr rtlCol="0"/>
          <a:lstStyle/>
          <a:p>
            <a:pPr rtl="0"/>
            <a:r>
              <a:rPr lang="en-US" dirty="0"/>
              <a:t>Assist. Prof. </a:t>
            </a:r>
            <a:r>
              <a:rPr lang="en-US" dirty="0" err="1"/>
              <a:t>Dr.Winai</a:t>
            </a:r>
            <a:r>
              <a:rPr lang="en-US" dirty="0"/>
              <a:t> Nadee</a:t>
            </a:r>
            <a:endParaRPr lang="en-GB" dirty="0"/>
          </a:p>
        </p:txBody>
      </p:sp>
      <p:sp>
        <p:nvSpPr>
          <p:cNvPr id="5" name="Slide Number Placeholder 4">
            <a:extLst>
              <a:ext uri="{FF2B5EF4-FFF2-40B4-BE49-F238E27FC236}">
                <a16:creationId xmlns:a16="http://schemas.microsoft.com/office/drawing/2014/main" id="{C6167A41-8676-D28B-D907-3DF55761D2FE}"/>
              </a:ext>
            </a:extLst>
          </p:cNvPr>
          <p:cNvSpPr>
            <a:spLocks noGrp="1"/>
          </p:cNvSpPr>
          <p:nvPr>
            <p:ph type="sldNum" sz="quarter" idx="12"/>
          </p:nvPr>
        </p:nvSpPr>
        <p:spPr/>
        <p:txBody>
          <a:bodyPr/>
          <a:lstStyle/>
          <a:p>
            <a:pPr rtl="0"/>
            <a:fld id="{401CF334-2D5C-4859-84A6-CA7E6E43FAEB}" type="slidenum">
              <a:rPr lang="en-GB" noProof="0" smtClean="0"/>
              <a:t>1</a:t>
            </a:fld>
            <a:endParaRPr lang="en-GB" noProof="0"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5DED-CF0A-865D-DB88-E06A179ACD20}"/>
              </a:ext>
            </a:extLst>
          </p:cNvPr>
          <p:cNvSpPr>
            <a:spLocks noGrp="1"/>
          </p:cNvSpPr>
          <p:nvPr>
            <p:ph type="title"/>
          </p:nvPr>
        </p:nvSpPr>
        <p:spPr/>
        <p:txBody>
          <a:bodyPr>
            <a:normAutofit/>
          </a:bodyPr>
          <a:lstStyle/>
          <a:p>
            <a:r>
              <a:rPr lang="en-US" dirty="0"/>
              <a:t>Frequencies with Scale Variables</a:t>
            </a:r>
            <a:endParaRPr lang="en-GB" dirty="0"/>
          </a:p>
        </p:txBody>
      </p:sp>
      <p:pic>
        <p:nvPicPr>
          <p:cNvPr id="9" name="Content Placeholder 8">
            <a:extLst>
              <a:ext uri="{FF2B5EF4-FFF2-40B4-BE49-F238E27FC236}">
                <a16:creationId xmlns:a16="http://schemas.microsoft.com/office/drawing/2014/main" id="{1465D3CF-B958-0DD3-F728-B04FD48D78EB}"/>
              </a:ext>
            </a:extLst>
          </p:cNvPr>
          <p:cNvPicPr>
            <a:picLocks noGrp="1" noChangeAspect="1"/>
          </p:cNvPicPr>
          <p:nvPr>
            <p:ph idx="1"/>
          </p:nvPr>
        </p:nvPicPr>
        <p:blipFill>
          <a:blip r:embed="rId2"/>
          <a:stretch>
            <a:fillRect/>
          </a:stretch>
        </p:blipFill>
        <p:spPr>
          <a:xfrm>
            <a:off x="770799" y="3429000"/>
            <a:ext cx="4769967" cy="2934855"/>
          </a:xfrm>
        </p:spPr>
      </p:pic>
      <p:sp>
        <p:nvSpPr>
          <p:cNvPr id="5" name="Slide Number Placeholder 4">
            <a:extLst>
              <a:ext uri="{FF2B5EF4-FFF2-40B4-BE49-F238E27FC236}">
                <a16:creationId xmlns:a16="http://schemas.microsoft.com/office/drawing/2014/main" id="{C44FDBFB-3510-C823-293A-79F07C04E06A}"/>
              </a:ext>
            </a:extLst>
          </p:cNvPr>
          <p:cNvSpPr>
            <a:spLocks noGrp="1"/>
          </p:cNvSpPr>
          <p:nvPr>
            <p:ph type="sldNum" sz="quarter" idx="12"/>
          </p:nvPr>
        </p:nvSpPr>
        <p:spPr/>
        <p:txBody>
          <a:bodyPr/>
          <a:lstStyle/>
          <a:p>
            <a:pPr rtl="0"/>
            <a:fld id="{401CF334-2D5C-4859-84A6-CA7E6E43FAEB}" type="slidenum">
              <a:rPr lang="en-GB" noProof="0" smtClean="0"/>
              <a:t>10</a:t>
            </a:fld>
            <a:endParaRPr lang="en-GB" noProof="0" dirty="0"/>
          </a:p>
        </p:txBody>
      </p:sp>
      <p:pic>
        <p:nvPicPr>
          <p:cNvPr id="2050" name="Picture 2">
            <a:extLst>
              <a:ext uri="{FF2B5EF4-FFF2-40B4-BE49-F238E27FC236}">
                <a16:creationId xmlns:a16="http://schemas.microsoft.com/office/drawing/2014/main" id="{337327B8-73D5-CD59-E8F0-D2EFCFCD6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99" y="2396838"/>
            <a:ext cx="3286125" cy="7715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A8473D7-B95E-F1B6-2802-81F72657A9E1}"/>
              </a:ext>
            </a:extLst>
          </p:cNvPr>
          <p:cNvSpPr txBox="1"/>
          <p:nvPr/>
        </p:nvSpPr>
        <p:spPr>
          <a:xfrm>
            <a:off x="609600" y="1741013"/>
            <a:ext cx="8063345" cy="461665"/>
          </a:xfrm>
          <a:prstGeom prst="rect">
            <a:avLst/>
          </a:prstGeom>
          <a:noFill/>
        </p:spPr>
        <p:txBody>
          <a:bodyPr wrap="square">
            <a:spAutoFit/>
          </a:bodyPr>
          <a:lstStyle/>
          <a:p>
            <a:r>
              <a:rPr lang="en-US" sz="2400" dirty="0">
                <a:latin typeface="Chulabhorn Likit Text Medium" panose="00000600000000000000" pitchFamily="50" charset="-34"/>
                <a:cs typeface="Chulabhorn Likit Text Medium" panose="00000600000000000000" pitchFamily="50" charset="-34"/>
              </a:rPr>
              <a:t>click Analyze &gt; Descriptive Statistics &gt; Frequencies.</a:t>
            </a:r>
            <a:endParaRPr lang="en-GB" sz="2400" dirty="0">
              <a:latin typeface="Chulabhorn Likit Text Medium" panose="00000600000000000000" pitchFamily="50" charset="-34"/>
              <a:cs typeface="Chulabhorn Likit Text Medium" panose="00000600000000000000" pitchFamily="50" charset="-34"/>
            </a:endParaRPr>
          </a:p>
        </p:txBody>
      </p:sp>
      <p:pic>
        <p:nvPicPr>
          <p:cNvPr id="13" name="Picture 12">
            <a:extLst>
              <a:ext uri="{FF2B5EF4-FFF2-40B4-BE49-F238E27FC236}">
                <a16:creationId xmlns:a16="http://schemas.microsoft.com/office/drawing/2014/main" id="{8EF73ED1-A4B6-86CC-4511-80CC0168948D}"/>
              </a:ext>
            </a:extLst>
          </p:cNvPr>
          <p:cNvPicPr>
            <a:picLocks noChangeAspect="1"/>
          </p:cNvPicPr>
          <p:nvPr/>
        </p:nvPicPr>
        <p:blipFill>
          <a:blip r:embed="rId4"/>
          <a:stretch>
            <a:fillRect/>
          </a:stretch>
        </p:blipFill>
        <p:spPr>
          <a:xfrm>
            <a:off x="5856899" y="2861928"/>
            <a:ext cx="3788559" cy="3383424"/>
          </a:xfrm>
          <a:prstGeom prst="rect">
            <a:avLst/>
          </a:prstGeom>
        </p:spPr>
      </p:pic>
      <p:pic>
        <p:nvPicPr>
          <p:cNvPr id="15" name="Picture 14">
            <a:extLst>
              <a:ext uri="{FF2B5EF4-FFF2-40B4-BE49-F238E27FC236}">
                <a16:creationId xmlns:a16="http://schemas.microsoft.com/office/drawing/2014/main" id="{C481ACF6-46DD-8ACE-D8DF-24ED3E02066D}"/>
              </a:ext>
            </a:extLst>
          </p:cNvPr>
          <p:cNvPicPr>
            <a:picLocks noChangeAspect="1"/>
          </p:cNvPicPr>
          <p:nvPr/>
        </p:nvPicPr>
        <p:blipFill>
          <a:blip r:embed="rId5"/>
          <a:stretch>
            <a:fillRect/>
          </a:stretch>
        </p:blipFill>
        <p:spPr>
          <a:xfrm>
            <a:off x="9645458" y="2481335"/>
            <a:ext cx="2508379" cy="2800494"/>
          </a:xfrm>
          <a:prstGeom prst="rect">
            <a:avLst/>
          </a:prstGeom>
        </p:spPr>
      </p:pic>
    </p:spTree>
    <p:extLst>
      <p:ext uri="{BB962C8B-B14F-4D97-AF65-F5344CB8AC3E}">
        <p14:creationId xmlns:p14="http://schemas.microsoft.com/office/powerpoint/2010/main" val="368041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FD37-B439-2EBF-7EFA-C217B7F032E8}"/>
              </a:ext>
            </a:extLst>
          </p:cNvPr>
          <p:cNvSpPr>
            <a:spLocks noGrp="1"/>
          </p:cNvSpPr>
          <p:nvPr>
            <p:ph type="title"/>
          </p:nvPr>
        </p:nvSpPr>
        <p:spPr/>
        <p:txBody>
          <a:bodyPr/>
          <a:lstStyle/>
          <a:p>
            <a:r>
              <a:rPr lang="en-GB" dirty="0"/>
              <a:t>Frequencies with Scale Variables</a:t>
            </a:r>
          </a:p>
        </p:txBody>
      </p:sp>
      <p:pic>
        <p:nvPicPr>
          <p:cNvPr id="7" name="Content Placeholder 6">
            <a:extLst>
              <a:ext uri="{FF2B5EF4-FFF2-40B4-BE49-F238E27FC236}">
                <a16:creationId xmlns:a16="http://schemas.microsoft.com/office/drawing/2014/main" id="{9B31ED49-3C6E-807B-3393-D6BA1EF04990}"/>
              </a:ext>
            </a:extLst>
          </p:cNvPr>
          <p:cNvPicPr>
            <a:picLocks noGrp="1" noChangeAspect="1"/>
          </p:cNvPicPr>
          <p:nvPr>
            <p:ph idx="1"/>
          </p:nvPr>
        </p:nvPicPr>
        <p:blipFill>
          <a:blip r:embed="rId2"/>
          <a:stretch>
            <a:fillRect/>
          </a:stretch>
        </p:blipFill>
        <p:spPr>
          <a:xfrm>
            <a:off x="775984" y="2146860"/>
            <a:ext cx="2889539" cy="4181609"/>
          </a:xfrm>
        </p:spPr>
      </p:pic>
      <p:sp>
        <p:nvSpPr>
          <p:cNvPr id="5" name="Slide Number Placeholder 4">
            <a:extLst>
              <a:ext uri="{FF2B5EF4-FFF2-40B4-BE49-F238E27FC236}">
                <a16:creationId xmlns:a16="http://schemas.microsoft.com/office/drawing/2014/main" id="{0B7926B7-3A03-2744-8A51-664482F601C8}"/>
              </a:ext>
            </a:extLst>
          </p:cNvPr>
          <p:cNvSpPr>
            <a:spLocks noGrp="1"/>
          </p:cNvSpPr>
          <p:nvPr>
            <p:ph type="sldNum" sz="quarter" idx="12"/>
          </p:nvPr>
        </p:nvSpPr>
        <p:spPr/>
        <p:txBody>
          <a:bodyPr/>
          <a:lstStyle/>
          <a:p>
            <a:pPr rtl="0"/>
            <a:fld id="{401CF334-2D5C-4859-84A6-CA7E6E43FAEB}" type="slidenum">
              <a:rPr lang="en-GB" noProof="0" smtClean="0"/>
              <a:t>11</a:t>
            </a:fld>
            <a:endParaRPr lang="en-GB" noProof="0" dirty="0"/>
          </a:p>
        </p:txBody>
      </p:sp>
      <p:pic>
        <p:nvPicPr>
          <p:cNvPr id="9" name="Picture 8">
            <a:extLst>
              <a:ext uri="{FF2B5EF4-FFF2-40B4-BE49-F238E27FC236}">
                <a16:creationId xmlns:a16="http://schemas.microsoft.com/office/drawing/2014/main" id="{A4223BB8-4792-111D-C5DA-5160156ED79C}"/>
              </a:ext>
            </a:extLst>
          </p:cNvPr>
          <p:cNvPicPr>
            <a:picLocks noChangeAspect="1"/>
          </p:cNvPicPr>
          <p:nvPr/>
        </p:nvPicPr>
        <p:blipFill>
          <a:blip r:embed="rId3"/>
          <a:stretch>
            <a:fillRect/>
          </a:stretch>
        </p:blipFill>
        <p:spPr>
          <a:xfrm>
            <a:off x="3831907" y="1842128"/>
            <a:ext cx="8124825" cy="4791075"/>
          </a:xfrm>
          <a:prstGeom prst="rect">
            <a:avLst/>
          </a:prstGeom>
        </p:spPr>
      </p:pic>
    </p:spTree>
    <p:extLst>
      <p:ext uri="{BB962C8B-B14F-4D97-AF65-F5344CB8AC3E}">
        <p14:creationId xmlns:p14="http://schemas.microsoft.com/office/powerpoint/2010/main" val="354700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68CD21-F1F2-709E-1C20-DBB32700E8FF}"/>
              </a:ext>
            </a:extLst>
          </p:cNvPr>
          <p:cNvPicPr>
            <a:picLocks noChangeAspect="1"/>
          </p:cNvPicPr>
          <p:nvPr/>
        </p:nvPicPr>
        <p:blipFill>
          <a:blip r:embed="rId2"/>
          <a:stretch>
            <a:fillRect/>
          </a:stretch>
        </p:blipFill>
        <p:spPr>
          <a:xfrm>
            <a:off x="277609" y="2445024"/>
            <a:ext cx="5086611" cy="4203916"/>
          </a:xfrm>
          <a:prstGeom prst="rect">
            <a:avLst/>
          </a:prstGeom>
        </p:spPr>
      </p:pic>
      <p:sp>
        <p:nvSpPr>
          <p:cNvPr id="2" name="Title 1">
            <a:extLst>
              <a:ext uri="{FF2B5EF4-FFF2-40B4-BE49-F238E27FC236}">
                <a16:creationId xmlns:a16="http://schemas.microsoft.com/office/drawing/2014/main" id="{7DC4340C-4719-888B-519E-183277EB92EA}"/>
              </a:ext>
            </a:extLst>
          </p:cNvPr>
          <p:cNvSpPr>
            <a:spLocks noGrp="1"/>
          </p:cNvSpPr>
          <p:nvPr>
            <p:ph type="title"/>
          </p:nvPr>
        </p:nvSpPr>
        <p:spPr/>
        <p:txBody>
          <a:bodyPr>
            <a:normAutofit/>
          </a:bodyPr>
          <a:lstStyle/>
          <a:p>
            <a:r>
              <a:rPr lang="en-US" dirty="0"/>
              <a:t>Crosstabs: Two categorical variables.</a:t>
            </a:r>
            <a:endParaRPr lang="en-GB" dirty="0"/>
          </a:p>
        </p:txBody>
      </p:sp>
      <p:sp>
        <p:nvSpPr>
          <p:cNvPr id="3" name="Content Placeholder 2">
            <a:extLst>
              <a:ext uri="{FF2B5EF4-FFF2-40B4-BE49-F238E27FC236}">
                <a16:creationId xmlns:a16="http://schemas.microsoft.com/office/drawing/2014/main" id="{847B7CC5-BB73-B122-F76F-6894BF7F6027}"/>
              </a:ext>
            </a:extLst>
          </p:cNvPr>
          <p:cNvSpPr>
            <a:spLocks noGrp="1"/>
          </p:cNvSpPr>
          <p:nvPr>
            <p:ph idx="1"/>
          </p:nvPr>
        </p:nvSpPr>
        <p:spPr>
          <a:xfrm>
            <a:off x="622456" y="1827747"/>
            <a:ext cx="11384817" cy="3543596"/>
          </a:xfrm>
        </p:spPr>
        <p:txBody>
          <a:bodyPr>
            <a:normAutofit/>
          </a:bodyPr>
          <a:lstStyle/>
          <a:p>
            <a:r>
              <a:rPr lang="en-US" sz="2000" dirty="0">
                <a:latin typeface="Chulabhorn Likit Text Medium" panose="00000600000000000000" pitchFamily="50" charset="-34"/>
                <a:cs typeface="Chulabhorn Likit Text Medium" panose="00000600000000000000" pitchFamily="50" charset="-34"/>
              </a:rPr>
              <a:t>To create a crosstab, click Analyze &gt; Descriptive Statistics &gt; Crosstabs.</a:t>
            </a:r>
            <a:endParaRPr lang="en-GB" sz="2000" dirty="0">
              <a:latin typeface="Chulabhorn Likit Text Medium" panose="00000600000000000000" pitchFamily="50" charset="-34"/>
              <a:cs typeface="Chulabhorn Likit Text Medium" panose="00000600000000000000" pitchFamily="50" charset="-34"/>
            </a:endParaRPr>
          </a:p>
        </p:txBody>
      </p:sp>
      <p:sp>
        <p:nvSpPr>
          <p:cNvPr id="5" name="Slide Number Placeholder 4">
            <a:extLst>
              <a:ext uri="{FF2B5EF4-FFF2-40B4-BE49-F238E27FC236}">
                <a16:creationId xmlns:a16="http://schemas.microsoft.com/office/drawing/2014/main" id="{FA7D46EC-FF13-DC4B-1212-6AADD7DDEE33}"/>
              </a:ext>
            </a:extLst>
          </p:cNvPr>
          <p:cNvSpPr>
            <a:spLocks noGrp="1"/>
          </p:cNvSpPr>
          <p:nvPr>
            <p:ph type="sldNum" sz="quarter" idx="12"/>
          </p:nvPr>
        </p:nvSpPr>
        <p:spPr/>
        <p:txBody>
          <a:bodyPr/>
          <a:lstStyle/>
          <a:p>
            <a:pPr rtl="0"/>
            <a:fld id="{401CF334-2D5C-4859-84A6-CA7E6E43FAEB}" type="slidenum">
              <a:rPr lang="en-GB" noProof="0" smtClean="0"/>
              <a:t>12</a:t>
            </a:fld>
            <a:endParaRPr lang="en-GB" noProof="0" dirty="0"/>
          </a:p>
        </p:txBody>
      </p:sp>
      <p:pic>
        <p:nvPicPr>
          <p:cNvPr id="11" name="Picture 10">
            <a:extLst>
              <a:ext uri="{FF2B5EF4-FFF2-40B4-BE49-F238E27FC236}">
                <a16:creationId xmlns:a16="http://schemas.microsoft.com/office/drawing/2014/main" id="{B77AF643-2D14-8722-5ACE-1B3F0E5635E2}"/>
              </a:ext>
            </a:extLst>
          </p:cNvPr>
          <p:cNvPicPr>
            <a:picLocks noChangeAspect="1"/>
          </p:cNvPicPr>
          <p:nvPr/>
        </p:nvPicPr>
        <p:blipFill>
          <a:blip r:embed="rId3"/>
          <a:stretch>
            <a:fillRect/>
          </a:stretch>
        </p:blipFill>
        <p:spPr>
          <a:xfrm>
            <a:off x="6647592" y="2733964"/>
            <a:ext cx="3060857" cy="3626036"/>
          </a:xfrm>
          <a:prstGeom prst="rect">
            <a:avLst/>
          </a:prstGeom>
        </p:spPr>
      </p:pic>
      <p:sp>
        <p:nvSpPr>
          <p:cNvPr id="14" name="Oval 13">
            <a:extLst>
              <a:ext uri="{FF2B5EF4-FFF2-40B4-BE49-F238E27FC236}">
                <a16:creationId xmlns:a16="http://schemas.microsoft.com/office/drawing/2014/main" id="{470EB1A5-19CF-66E8-BFBF-FBEA16AEE6DD}"/>
              </a:ext>
            </a:extLst>
          </p:cNvPr>
          <p:cNvSpPr/>
          <p:nvPr/>
        </p:nvSpPr>
        <p:spPr>
          <a:xfrm>
            <a:off x="4299178" y="3153652"/>
            <a:ext cx="1131156" cy="2509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extLst>
              <a:ext uri="{FF2B5EF4-FFF2-40B4-BE49-F238E27FC236}">
                <a16:creationId xmlns:a16="http://schemas.microsoft.com/office/drawing/2014/main" id="{0C743957-DFFD-80F1-B86E-09826318F905}"/>
              </a:ext>
            </a:extLst>
          </p:cNvPr>
          <p:cNvSpPr/>
          <p:nvPr/>
        </p:nvSpPr>
        <p:spPr>
          <a:xfrm>
            <a:off x="5588477" y="3019699"/>
            <a:ext cx="886691" cy="587036"/>
          </a:xfrm>
          <a:prstGeom prst="rightArrow">
            <a:avLst>
              <a:gd name="adj1" fmla="val 68881"/>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513174F4-353D-D209-A9E4-AD01A5D28D02}"/>
              </a:ext>
            </a:extLst>
          </p:cNvPr>
          <p:cNvSpPr/>
          <p:nvPr/>
        </p:nvSpPr>
        <p:spPr>
          <a:xfrm rot="10800000">
            <a:off x="2303676" y="5789154"/>
            <a:ext cx="886691" cy="293518"/>
          </a:xfrm>
          <a:prstGeom prst="rightArrow">
            <a:avLst>
              <a:gd name="adj1" fmla="val 68881"/>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04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429E1-184C-8479-385B-22F36237DD6F}"/>
              </a:ext>
            </a:extLst>
          </p:cNvPr>
          <p:cNvSpPr>
            <a:spLocks noGrp="1"/>
          </p:cNvSpPr>
          <p:nvPr>
            <p:ph type="title"/>
          </p:nvPr>
        </p:nvSpPr>
        <p:spPr/>
        <p:txBody>
          <a:bodyPr/>
          <a:lstStyle/>
          <a:p>
            <a:r>
              <a:rPr lang="en-GB" dirty="0"/>
              <a:t>Crosstabs</a:t>
            </a:r>
            <a:r>
              <a:rPr lang="en-US" dirty="0"/>
              <a:t>: output</a:t>
            </a:r>
            <a:endParaRPr lang="en-GB" dirty="0"/>
          </a:p>
        </p:txBody>
      </p:sp>
      <p:pic>
        <p:nvPicPr>
          <p:cNvPr id="9" name="Content Placeholder 8">
            <a:extLst>
              <a:ext uri="{FF2B5EF4-FFF2-40B4-BE49-F238E27FC236}">
                <a16:creationId xmlns:a16="http://schemas.microsoft.com/office/drawing/2014/main" id="{AE815035-266F-98BE-16DA-B1F29DB6417E}"/>
              </a:ext>
            </a:extLst>
          </p:cNvPr>
          <p:cNvPicPr>
            <a:picLocks noGrp="1" noChangeAspect="1"/>
          </p:cNvPicPr>
          <p:nvPr>
            <p:ph idx="1"/>
          </p:nvPr>
        </p:nvPicPr>
        <p:blipFill>
          <a:blip r:embed="rId2"/>
          <a:stretch>
            <a:fillRect/>
          </a:stretch>
        </p:blipFill>
        <p:spPr>
          <a:xfrm>
            <a:off x="609600" y="2004808"/>
            <a:ext cx="3679970" cy="1799096"/>
          </a:xfrm>
        </p:spPr>
      </p:pic>
      <p:sp>
        <p:nvSpPr>
          <p:cNvPr id="5" name="Slide Number Placeholder 4">
            <a:extLst>
              <a:ext uri="{FF2B5EF4-FFF2-40B4-BE49-F238E27FC236}">
                <a16:creationId xmlns:a16="http://schemas.microsoft.com/office/drawing/2014/main" id="{8FBA3E54-3949-3185-FD0D-20774188758A}"/>
              </a:ext>
            </a:extLst>
          </p:cNvPr>
          <p:cNvSpPr>
            <a:spLocks noGrp="1"/>
          </p:cNvSpPr>
          <p:nvPr>
            <p:ph type="sldNum" sz="quarter" idx="12"/>
          </p:nvPr>
        </p:nvSpPr>
        <p:spPr/>
        <p:txBody>
          <a:bodyPr/>
          <a:lstStyle/>
          <a:p>
            <a:pPr rtl="0"/>
            <a:fld id="{401CF334-2D5C-4859-84A6-CA7E6E43FAEB}" type="slidenum">
              <a:rPr lang="en-GB" noProof="0" smtClean="0"/>
              <a:t>13</a:t>
            </a:fld>
            <a:endParaRPr lang="en-GB" noProof="0" dirty="0"/>
          </a:p>
        </p:txBody>
      </p:sp>
      <p:pic>
        <p:nvPicPr>
          <p:cNvPr id="11" name="Picture 10">
            <a:extLst>
              <a:ext uri="{FF2B5EF4-FFF2-40B4-BE49-F238E27FC236}">
                <a16:creationId xmlns:a16="http://schemas.microsoft.com/office/drawing/2014/main" id="{472CFC60-D400-6591-DCFE-2CC76CBE3603}"/>
              </a:ext>
            </a:extLst>
          </p:cNvPr>
          <p:cNvPicPr>
            <a:picLocks noChangeAspect="1"/>
          </p:cNvPicPr>
          <p:nvPr/>
        </p:nvPicPr>
        <p:blipFill>
          <a:blip r:embed="rId3"/>
          <a:stretch>
            <a:fillRect/>
          </a:stretch>
        </p:blipFill>
        <p:spPr>
          <a:xfrm>
            <a:off x="609600" y="4051157"/>
            <a:ext cx="5360859" cy="2340408"/>
          </a:xfrm>
          <a:prstGeom prst="rect">
            <a:avLst/>
          </a:prstGeom>
        </p:spPr>
      </p:pic>
      <p:pic>
        <p:nvPicPr>
          <p:cNvPr id="12" name="Picture 11">
            <a:extLst>
              <a:ext uri="{FF2B5EF4-FFF2-40B4-BE49-F238E27FC236}">
                <a16:creationId xmlns:a16="http://schemas.microsoft.com/office/drawing/2014/main" id="{D3988A70-B3C2-BEB3-EDA7-96547D50C1AE}"/>
              </a:ext>
            </a:extLst>
          </p:cNvPr>
          <p:cNvPicPr>
            <a:picLocks noChangeAspect="1"/>
          </p:cNvPicPr>
          <p:nvPr/>
        </p:nvPicPr>
        <p:blipFill>
          <a:blip r:embed="rId4"/>
          <a:stretch>
            <a:fillRect/>
          </a:stretch>
        </p:blipFill>
        <p:spPr>
          <a:xfrm>
            <a:off x="6431124" y="2728715"/>
            <a:ext cx="5687724" cy="3353957"/>
          </a:xfrm>
          <a:prstGeom prst="rect">
            <a:avLst/>
          </a:prstGeom>
        </p:spPr>
      </p:pic>
    </p:spTree>
    <p:extLst>
      <p:ext uri="{BB962C8B-B14F-4D97-AF65-F5344CB8AC3E}">
        <p14:creationId xmlns:p14="http://schemas.microsoft.com/office/powerpoint/2010/main" val="210236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6209-15E3-9C45-D0CE-968EBD2E99B5}"/>
              </a:ext>
            </a:extLst>
          </p:cNvPr>
          <p:cNvSpPr>
            <a:spLocks noGrp="1"/>
          </p:cNvSpPr>
          <p:nvPr>
            <p:ph type="title"/>
          </p:nvPr>
        </p:nvSpPr>
        <p:spPr/>
        <p:txBody>
          <a:bodyPr>
            <a:normAutofit fontScale="90000"/>
          </a:bodyPr>
          <a:lstStyle/>
          <a:p>
            <a:r>
              <a:rPr lang="en-GB" dirty="0"/>
              <a:t>Crosstabs: </a:t>
            </a:r>
            <a:r>
              <a:rPr lang="en-US" dirty="0"/>
              <a:t>Two or more categories (groups) for each variable.</a:t>
            </a:r>
            <a:endParaRPr lang="en-GB" dirty="0"/>
          </a:p>
        </p:txBody>
      </p:sp>
      <p:sp>
        <p:nvSpPr>
          <p:cNvPr id="5" name="Slide Number Placeholder 4">
            <a:extLst>
              <a:ext uri="{FF2B5EF4-FFF2-40B4-BE49-F238E27FC236}">
                <a16:creationId xmlns:a16="http://schemas.microsoft.com/office/drawing/2014/main" id="{6951641B-04A7-8093-C6BC-0FDB180423E5}"/>
              </a:ext>
            </a:extLst>
          </p:cNvPr>
          <p:cNvSpPr>
            <a:spLocks noGrp="1"/>
          </p:cNvSpPr>
          <p:nvPr>
            <p:ph type="sldNum" sz="quarter" idx="12"/>
          </p:nvPr>
        </p:nvSpPr>
        <p:spPr/>
        <p:txBody>
          <a:bodyPr/>
          <a:lstStyle/>
          <a:p>
            <a:pPr rtl="0"/>
            <a:fld id="{401CF334-2D5C-4859-84A6-CA7E6E43FAEB}" type="slidenum">
              <a:rPr lang="en-GB" noProof="0" smtClean="0"/>
              <a:t>14</a:t>
            </a:fld>
            <a:endParaRPr lang="en-GB" noProof="0" dirty="0"/>
          </a:p>
        </p:txBody>
      </p:sp>
      <p:pic>
        <p:nvPicPr>
          <p:cNvPr id="11" name="Picture 10">
            <a:extLst>
              <a:ext uri="{FF2B5EF4-FFF2-40B4-BE49-F238E27FC236}">
                <a16:creationId xmlns:a16="http://schemas.microsoft.com/office/drawing/2014/main" id="{D8CF80C9-496C-EA5A-E38F-4021EE7E0E10}"/>
              </a:ext>
            </a:extLst>
          </p:cNvPr>
          <p:cNvPicPr>
            <a:picLocks noChangeAspect="1"/>
          </p:cNvPicPr>
          <p:nvPr/>
        </p:nvPicPr>
        <p:blipFill>
          <a:blip r:embed="rId2"/>
          <a:stretch>
            <a:fillRect/>
          </a:stretch>
        </p:blipFill>
        <p:spPr>
          <a:xfrm>
            <a:off x="723191" y="2004808"/>
            <a:ext cx="5092962" cy="4197566"/>
          </a:xfrm>
          <a:prstGeom prst="rect">
            <a:avLst/>
          </a:prstGeom>
        </p:spPr>
      </p:pic>
      <p:sp>
        <p:nvSpPr>
          <p:cNvPr id="16" name="Oval 15">
            <a:extLst>
              <a:ext uri="{FF2B5EF4-FFF2-40B4-BE49-F238E27FC236}">
                <a16:creationId xmlns:a16="http://schemas.microsoft.com/office/drawing/2014/main" id="{2B1AF917-0153-CBE7-06A9-ABFB5F97CF73}"/>
              </a:ext>
            </a:extLst>
          </p:cNvPr>
          <p:cNvSpPr/>
          <p:nvPr/>
        </p:nvSpPr>
        <p:spPr>
          <a:xfrm>
            <a:off x="4732658" y="2881745"/>
            <a:ext cx="1131156" cy="3751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B8320CDD-C273-29EC-8FD1-835836AE8B2C}"/>
              </a:ext>
            </a:extLst>
          </p:cNvPr>
          <p:cNvSpPr/>
          <p:nvPr/>
        </p:nvSpPr>
        <p:spPr>
          <a:xfrm>
            <a:off x="6155941" y="3980281"/>
            <a:ext cx="886691" cy="587036"/>
          </a:xfrm>
          <a:prstGeom prst="rightArrow">
            <a:avLst>
              <a:gd name="adj1" fmla="val 68881"/>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CF544108-CE24-309A-6559-99E7E645A05D}"/>
              </a:ext>
            </a:extLst>
          </p:cNvPr>
          <p:cNvPicPr>
            <a:picLocks noChangeAspect="1"/>
          </p:cNvPicPr>
          <p:nvPr/>
        </p:nvPicPr>
        <p:blipFill>
          <a:blip r:embed="rId3"/>
          <a:stretch>
            <a:fillRect/>
          </a:stretch>
        </p:blipFill>
        <p:spPr>
          <a:xfrm>
            <a:off x="7042632" y="2014572"/>
            <a:ext cx="4648439" cy="4292821"/>
          </a:xfrm>
          <a:prstGeom prst="rect">
            <a:avLst/>
          </a:prstGeom>
        </p:spPr>
      </p:pic>
    </p:spTree>
    <p:extLst>
      <p:ext uri="{BB962C8B-B14F-4D97-AF65-F5344CB8AC3E}">
        <p14:creationId xmlns:p14="http://schemas.microsoft.com/office/powerpoint/2010/main" val="124786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FD150-1980-35D7-CC5D-2A93AC766418}"/>
              </a:ext>
            </a:extLst>
          </p:cNvPr>
          <p:cNvSpPr>
            <a:spLocks noGrp="1"/>
          </p:cNvSpPr>
          <p:nvPr>
            <p:ph type="title"/>
          </p:nvPr>
        </p:nvSpPr>
        <p:spPr/>
        <p:txBody>
          <a:bodyPr>
            <a:normAutofit fontScale="90000"/>
          </a:bodyPr>
          <a:lstStyle/>
          <a:p>
            <a:r>
              <a:rPr lang="en-US" dirty="0"/>
              <a:t>Crosstabs: Two or more categories (groups) for each variable.</a:t>
            </a:r>
            <a:endParaRPr lang="en-GB" dirty="0"/>
          </a:p>
        </p:txBody>
      </p:sp>
      <p:pic>
        <p:nvPicPr>
          <p:cNvPr id="7" name="Content Placeholder 6">
            <a:extLst>
              <a:ext uri="{FF2B5EF4-FFF2-40B4-BE49-F238E27FC236}">
                <a16:creationId xmlns:a16="http://schemas.microsoft.com/office/drawing/2014/main" id="{E4C22579-52BD-7F6F-4180-60882661D4DA}"/>
              </a:ext>
            </a:extLst>
          </p:cNvPr>
          <p:cNvPicPr>
            <a:picLocks noGrp="1" noChangeAspect="1"/>
          </p:cNvPicPr>
          <p:nvPr>
            <p:ph idx="1"/>
          </p:nvPr>
        </p:nvPicPr>
        <p:blipFill>
          <a:blip r:embed="rId2"/>
          <a:stretch>
            <a:fillRect/>
          </a:stretch>
        </p:blipFill>
        <p:spPr>
          <a:xfrm>
            <a:off x="395271" y="4445649"/>
            <a:ext cx="4413631" cy="2341050"/>
          </a:xfrm>
        </p:spPr>
      </p:pic>
      <p:sp>
        <p:nvSpPr>
          <p:cNvPr id="5" name="Slide Number Placeholder 4">
            <a:extLst>
              <a:ext uri="{FF2B5EF4-FFF2-40B4-BE49-F238E27FC236}">
                <a16:creationId xmlns:a16="http://schemas.microsoft.com/office/drawing/2014/main" id="{D7414029-D0D4-5EB5-08A2-897E78CB1D69}"/>
              </a:ext>
            </a:extLst>
          </p:cNvPr>
          <p:cNvSpPr>
            <a:spLocks noGrp="1"/>
          </p:cNvSpPr>
          <p:nvPr>
            <p:ph type="sldNum" sz="quarter" idx="12"/>
          </p:nvPr>
        </p:nvSpPr>
        <p:spPr/>
        <p:txBody>
          <a:bodyPr/>
          <a:lstStyle/>
          <a:p>
            <a:pPr rtl="0"/>
            <a:fld id="{401CF334-2D5C-4859-84A6-CA7E6E43FAEB}" type="slidenum">
              <a:rPr lang="en-GB" noProof="0" smtClean="0"/>
              <a:t>15</a:t>
            </a:fld>
            <a:endParaRPr lang="en-GB" noProof="0" dirty="0"/>
          </a:p>
        </p:txBody>
      </p:sp>
      <p:pic>
        <p:nvPicPr>
          <p:cNvPr id="8" name="Picture 7">
            <a:extLst>
              <a:ext uri="{FF2B5EF4-FFF2-40B4-BE49-F238E27FC236}">
                <a16:creationId xmlns:a16="http://schemas.microsoft.com/office/drawing/2014/main" id="{41CEA975-0964-0EED-D6DE-CEDB949E375D}"/>
              </a:ext>
            </a:extLst>
          </p:cNvPr>
          <p:cNvPicPr>
            <a:picLocks noChangeAspect="1"/>
          </p:cNvPicPr>
          <p:nvPr/>
        </p:nvPicPr>
        <p:blipFill>
          <a:blip r:embed="rId3"/>
          <a:srcRect r="9985"/>
          <a:stretch/>
        </p:blipFill>
        <p:spPr>
          <a:xfrm>
            <a:off x="6200015" y="2545917"/>
            <a:ext cx="5799913" cy="3799465"/>
          </a:xfrm>
          <a:prstGeom prst="rect">
            <a:avLst/>
          </a:prstGeom>
        </p:spPr>
      </p:pic>
      <p:grpSp>
        <p:nvGrpSpPr>
          <p:cNvPr id="16" name="Group 15">
            <a:extLst>
              <a:ext uri="{FF2B5EF4-FFF2-40B4-BE49-F238E27FC236}">
                <a16:creationId xmlns:a16="http://schemas.microsoft.com/office/drawing/2014/main" id="{648A3AD9-E8D4-BF62-5370-C1371276B97E}"/>
              </a:ext>
            </a:extLst>
          </p:cNvPr>
          <p:cNvGrpSpPr/>
          <p:nvPr/>
        </p:nvGrpSpPr>
        <p:grpSpPr>
          <a:xfrm>
            <a:off x="395271" y="2249423"/>
            <a:ext cx="5792490" cy="2231456"/>
            <a:chOff x="395271" y="2249423"/>
            <a:chExt cx="5792490" cy="2231456"/>
          </a:xfrm>
        </p:grpSpPr>
        <p:pic>
          <p:nvPicPr>
            <p:cNvPr id="12" name="Picture 11">
              <a:extLst>
                <a:ext uri="{FF2B5EF4-FFF2-40B4-BE49-F238E27FC236}">
                  <a16:creationId xmlns:a16="http://schemas.microsoft.com/office/drawing/2014/main" id="{2053A0BF-28E7-4E54-2934-BE4736DE7907}"/>
                </a:ext>
              </a:extLst>
            </p:cNvPr>
            <p:cNvPicPr>
              <a:picLocks noChangeAspect="1"/>
            </p:cNvPicPr>
            <p:nvPr/>
          </p:nvPicPr>
          <p:blipFill>
            <a:blip r:embed="rId4"/>
            <a:stretch>
              <a:fillRect/>
            </a:stretch>
          </p:blipFill>
          <p:spPr>
            <a:xfrm>
              <a:off x="395271" y="2249423"/>
              <a:ext cx="5792490" cy="2100903"/>
            </a:xfrm>
            <a:prstGeom prst="rect">
              <a:avLst/>
            </a:prstGeom>
          </p:spPr>
        </p:pic>
        <p:sp>
          <p:nvSpPr>
            <p:cNvPr id="13" name="TextBox 12">
              <a:extLst>
                <a:ext uri="{FF2B5EF4-FFF2-40B4-BE49-F238E27FC236}">
                  <a16:creationId xmlns:a16="http://schemas.microsoft.com/office/drawing/2014/main" id="{24218E4D-8B10-AD62-1F30-0095949AEF7C}"/>
                </a:ext>
              </a:extLst>
            </p:cNvPr>
            <p:cNvSpPr txBox="1"/>
            <p:nvPr/>
          </p:nvSpPr>
          <p:spPr>
            <a:xfrm>
              <a:off x="1992486" y="3167390"/>
              <a:ext cx="581891" cy="523220"/>
            </a:xfrm>
            <a:prstGeom prst="rect">
              <a:avLst/>
            </a:prstGeom>
            <a:noFill/>
          </p:spPr>
          <p:txBody>
            <a:bodyPr wrap="square" rtlCol="0">
              <a:spAutoFit/>
            </a:bodyPr>
            <a:lstStyle/>
            <a:p>
              <a:r>
                <a:rPr lang="en-GB" sz="2800" dirty="0">
                  <a:solidFill>
                    <a:srgbClr val="FF0000"/>
                  </a:solidFill>
                  <a:sym typeface="Wingdings" panose="05000000000000000000" pitchFamily="2" charset="2"/>
                </a:rPr>
                <a:t></a:t>
              </a:r>
              <a:endParaRPr lang="en-GB" sz="2800" dirty="0">
                <a:solidFill>
                  <a:srgbClr val="FF0000"/>
                </a:solidFill>
              </a:endParaRPr>
            </a:p>
          </p:txBody>
        </p:sp>
        <p:sp>
          <p:nvSpPr>
            <p:cNvPr id="14" name="TextBox 13">
              <a:extLst>
                <a:ext uri="{FF2B5EF4-FFF2-40B4-BE49-F238E27FC236}">
                  <a16:creationId xmlns:a16="http://schemas.microsoft.com/office/drawing/2014/main" id="{CD2CDF1E-576E-1A9A-C7E1-B202645DA2F1}"/>
                </a:ext>
              </a:extLst>
            </p:cNvPr>
            <p:cNvSpPr txBox="1"/>
            <p:nvPr/>
          </p:nvSpPr>
          <p:spPr>
            <a:xfrm>
              <a:off x="1980232" y="3566000"/>
              <a:ext cx="581891" cy="523220"/>
            </a:xfrm>
            <a:prstGeom prst="rect">
              <a:avLst/>
            </a:prstGeom>
            <a:noFill/>
          </p:spPr>
          <p:txBody>
            <a:bodyPr wrap="square" rtlCol="0">
              <a:spAutoFit/>
            </a:bodyPr>
            <a:lstStyle/>
            <a:p>
              <a:r>
                <a:rPr lang="en-GB" sz="2800" dirty="0">
                  <a:solidFill>
                    <a:srgbClr val="FF0000"/>
                  </a:solidFill>
                  <a:sym typeface="Wingdings" panose="05000000000000000000" pitchFamily="2" charset="2"/>
                </a:rPr>
                <a:t></a:t>
              </a:r>
              <a:endParaRPr lang="en-GB" sz="2800" dirty="0">
                <a:solidFill>
                  <a:srgbClr val="FF0000"/>
                </a:solidFill>
              </a:endParaRPr>
            </a:p>
          </p:txBody>
        </p:sp>
        <p:sp>
          <p:nvSpPr>
            <p:cNvPr id="15" name="TextBox 14">
              <a:extLst>
                <a:ext uri="{FF2B5EF4-FFF2-40B4-BE49-F238E27FC236}">
                  <a16:creationId xmlns:a16="http://schemas.microsoft.com/office/drawing/2014/main" id="{4F853C0C-15B0-299E-A69D-F54371AF68F2}"/>
                </a:ext>
              </a:extLst>
            </p:cNvPr>
            <p:cNvSpPr txBox="1"/>
            <p:nvPr/>
          </p:nvSpPr>
          <p:spPr>
            <a:xfrm>
              <a:off x="1993119" y="3957659"/>
              <a:ext cx="581891" cy="523220"/>
            </a:xfrm>
            <a:prstGeom prst="rect">
              <a:avLst/>
            </a:prstGeom>
            <a:noFill/>
          </p:spPr>
          <p:txBody>
            <a:bodyPr wrap="square" rtlCol="0">
              <a:spAutoFit/>
            </a:bodyPr>
            <a:lstStyle/>
            <a:p>
              <a:r>
                <a:rPr lang="en-GB" sz="2800" dirty="0">
                  <a:solidFill>
                    <a:srgbClr val="FF0000"/>
                  </a:solidFill>
                  <a:sym typeface="Wingdings" panose="05000000000000000000" pitchFamily="2" charset="2"/>
                </a:rPr>
                <a:t></a:t>
              </a:r>
              <a:endParaRPr lang="en-GB" sz="2800" dirty="0">
                <a:solidFill>
                  <a:srgbClr val="FF0000"/>
                </a:solidFill>
              </a:endParaRPr>
            </a:p>
          </p:txBody>
        </p:sp>
      </p:grpSp>
    </p:spTree>
    <p:extLst>
      <p:ext uri="{BB962C8B-B14F-4D97-AF65-F5344CB8AC3E}">
        <p14:creationId xmlns:p14="http://schemas.microsoft.com/office/powerpoint/2010/main" val="329173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0BF8-5327-4E6D-4129-E7655763CF55}"/>
              </a:ext>
            </a:extLst>
          </p:cNvPr>
          <p:cNvSpPr>
            <a:spLocks noGrp="1"/>
          </p:cNvSpPr>
          <p:nvPr>
            <p:ph type="title"/>
          </p:nvPr>
        </p:nvSpPr>
        <p:spPr/>
        <p:txBody>
          <a:bodyPr>
            <a:normAutofit fontScale="90000"/>
          </a:bodyPr>
          <a:lstStyle/>
          <a:p>
            <a:r>
              <a:rPr lang="en-US" dirty="0"/>
              <a:t>Compare Mean: Comparing averages across related demographic variables </a:t>
            </a:r>
            <a:endParaRPr lang="en-GB" dirty="0"/>
          </a:p>
        </p:txBody>
      </p:sp>
      <p:pic>
        <p:nvPicPr>
          <p:cNvPr id="7" name="Content Placeholder 6">
            <a:extLst>
              <a:ext uri="{FF2B5EF4-FFF2-40B4-BE49-F238E27FC236}">
                <a16:creationId xmlns:a16="http://schemas.microsoft.com/office/drawing/2014/main" id="{E2D1C814-FD96-289D-1F38-D88B7A5B98D3}"/>
              </a:ext>
            </a:extLst>
          </p:cNvPr>
          <p:cNvPicPr>
            <a:picLocks noGrp="1" noChangeAspect="1"/>
          </p:cNvPicPr>
          <p:nvPr>
            <p:ph idx="1"/>
          </p:nvPr>
        </p:nvPicPr>
        <p:blipFill>
          <a:blip r:embed="rId2"/>
          <a:stretch>
            <a:fillRect/>
          </a:stretch>
        </p:blipFill>
        <p:spPr>
          <a:xfrm>
            <a:off x="2087417" y="2830735"/>
            <a:ext cx="7971583" cy="3903440"/>
          </a:xfrm>
        </p:spPr>
      </p:pic>
      <p:sp>
        <p:nvSpPr>
          <p:cNvPr id="5" name="Slide Number Placeholder 4">
            <a:extLst>
              <a:ext uri="{FF2B5EF4-FFF2-40B4-BE49-F238E27FC236}">
                <a16:creationId xmlns:a16="http://schemas.microsoft.com/office/drawing/2014/main" id="{1AF2019A-D210-B151-3D05-C7AF926C957F}"/>
              </a:ext>
            </a:extLst>
          </p:cNvPr>
          <p:cNvSpPr>
            <a:spLocks noGrp="1"/>
          </p:cNvSpPr>
          <p:nvPr>
            <p:ph type="sldNum" sz="quarter" idx="12"/>
          </p:nvPr>
        </p:nvSpPr>
        <p:spPr/>
        <p:txBody>
          <a:bodyPr/>
          <a:lstStyle/>
          <a:p>
            <a:pPr rtl="0"/>
            <a:fld id="{401CF334-2D5C-4859-84A6-CA7E6E43FAEB}" type="slidenum">
              <a:rPr lang="en-GB" noProof="0" smtClean="0"/>
              <a:t>16</a:t>
            </a:fld>
            <a:endParaRPr lang="en-GB" noProof="0" dirty="0"/>
          </a:p>
        </p:txBody>
      </p:sp>
      <p:grpSp>
        <p:nvGrpSpPr>
          <p:cNvPr id="11" name="Group 10">
            <a:extLst>
              <a:ext uri="{FF2B5EF4-FFF2-40B4-BE49-F238E27FC236}">
                <a16:creationId xmlns:a16="http://schemas.microsoft.com/office/drawing/2014/main" id="{FB3DDD65-DA65-1A11-B1BB-DC8DC1174254}"/>
              </a:ext>
            </a:extLst>
          </p:cNvPr>
          <p:cNvGrpSpPr/>
          <p:nvPr/>
        </p:nvGrpSpPr>
        <p:grpSpPr>
          <a:xfrm>
            <a:off x="3999344" y="2964874"/>
            <a:ext cx="3583711" cy="1930400"/>
            <a:chOff x="3509817" y="2558473"/>
            <a:chExt cx="3583711" cy="2086159"/>
          </a:xfrm>
        </p:grpSpPr>
        <p:sp>
          <p:nvSpPr>
            <p:cNvPr id="8" name="Oval 7">
              <a:extLst>
                <a:ext uri="{FF2B5EF4-FFF2-40B4-BE49-F238E27FC236}">
                  <a16:creationId xmlns:a16="http://schemas.microsoft.com/office/drawing/2014/main" id="{56A8A770-B38E-B87C-02D4-7F49AC9AA76B}"/>
                </a:ext>
              </a:extLst>
            </p:cNvPr>
            <p:cNvSpPr/>
            <p:nvPr/>
          </p:nvSpPr>
          <p:spPr>
            <a:xfrm>
              <a:off x="3509817" y="2558473"/>
              <a:ext cx="840509" cy="46181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97EB0DD-B55E-266E-B83B-F2A5ACB134E4}"/>
                </a:ext>
              </a:extLst>
            </p:cNvPr>
            <p:cNvSpPr/>
            <p:nvPr/>
          </p:nvSpPr>
          <p:spPr>
            <a:xfrm>
              <a:off x="3800762" y="4182814"/>
              <a:ext cx="2018147" cy="46181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5D4486C-4314-EB08-1704-FAF64FA1E3A9}"/>
                </a:ext>
              </a:extLst>
            </p:cNvPr>
            <p:cNvSpPr/>
            <p:nvPr/>
          </p:nvSpPr>
          <p:spPr>
            <a:xfrm>
              <a:off x="5962372" y="4300763"/>
              <a:ext cx="1131156" cy="2712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C901D626-7D5A-2873-120C-314F4DC72BED}"/>
              </a:ext>
            </a:extLst>
          </p:cNvPr>
          <p:cNvSpPr txBox="1"/>
          <p:nvPr/>
        </p:nvSpPr>
        <p:spPr>
          <a:xfrm>
            <a:off x="738909" y="2119582"/>
            <a:ext cx="6096000" cy="400110"/>
          </a:xfrm>
          <a:prstGeom prst="rect">
            <a:avLst/>
          </a:prstGeom>
          <a:noFill/>
        </p:spPr>
        <p:txBody>
          <a:bodyPr wrap="square">
            <a:spAutoFit/>
          </a:bodyPr>
          <a:lstStyle/>
          <a:p>
            <a:r>
              <a:rPr lang="en-US" sz="2000" dirty="0">
                <a:latin typeface="Chulabhorn Likit Text Medium" panose="00000600000000000000" pitchFamily="50" charset="-34"/>
                <a:cs typeface="Chulabhorn Likit Text Medium" panose="00000600000000000000" pitchFamily="50" charset="-34"/>
              </a:rPr>
              <a:t>Click: </a:t>
            </a:r>
            <a:r>
              <a:rPr lang="en-GB" sz="2000" dirty="0" err="1">
                <a:latin typeface="Chulabhorn Likit Text Medium" panose="00000600000000000000" pitchFamily="50" charset="-34"/>
                <a:cs typeface="Chulabhorn Likit Text Medium" panose="00000600000000000000" pitchFamily="50" charset="-34"/>
              </a:rPr>
              <a:t>Analyze</a:t>
            </a:r>
            <a:r>
              <a:rPr lang="en-GB" sz="2000" dirty="0">
                <a:latin typeface="Chulabhorn Likit Text Medium" panose="00000600000000000000" pitchFamily="50" charset="-34"/>
                <a:cs typeface="Chulabhorn Likit Text Medium" panose="00000600000000000000" pitchFamily="50" charset="-34"/>
              </a:rPr>
              <a:t> &gt; Compare Means &gt; Means</a:t>
            </a:r>
          </a:p>
        </p:txBody>
      </p:sp>
      <p:pic>
        <p:nvPicPr>
          <p:cNvPr id="17" name="Picture 16">
            <a:extLst>
              <a:ext uri="{FF2B5EF4-FFF2-40B4-BE49-F238E27FC236}">
                <a16:creationId xmlns:a16="http://schemas.microsoft.com/office/drawing/2014/main" id="{E128C276-1FCC-DA29-AB65-39EDDBAAB9DE}"/>
              </a:ext>
            </a:extLst>
          </p:cNvPr>
          <p:cNvPicPr>
            <a:picLocks noChangeAspect="1"/>
          </p:cNvPicPr>
          <p:nvPr/>
        </p:nvPicPr>
        <p:blipFill>
          <a:blip r:embed="rId3"/>
          <a:stretch>
            <a:fillRect/>
          </a:stretch>
        </p:blipFill>
        <p:spPr>
          <a:xfrm>
            <a:off x="8777928" y="2004808"/>
            <a:ext cx="3549832" cy="4381725"/>
          </a:xfrm>
          <a:prstGeom prst="rect">
            <a:avLst/>
          </a:prstGeom>
        </p:spPr>
      </p:pic>
    </p:spTree>
    <p:extLst>
      <p:ext uri="{BB962C8B-B14F-4D97-AF65-F5344CB8AC3E}">
        <p14:creationId xmlns:p14="http://schemas.microsoft.com/office/powerpoint/2010/main" val="57819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392C-715E-3BDF-66D5-854122E3EF5C}"/>
              </a:ext>
            </a:extLst>
          </p:cNvPr>
          <p:cNvSpPr>
            <a:spLocks noGrp="1"/>
          </p:cNvSpPr>
          <p:nvPr>
            <p:ph type="title"/>
          </p:nvPr>
        </p:nvSpPr>
        <p:spPr/>
        <p:txBody>
          <a:bodyPr/>
          <a:lstStyle/>
          <a:p>
            <a:r>
              <a:rPr lang="en-US" dirty="0"/>
              <a:t>Compare Mean:</a:t>
            </a:r>
            <a:endParaRPr lang="en-GB" dirty="0"/>
          </a:p>
        </p:txBody>
      </p:sp>
      <p:sp>
        <p:nvSpPr>
          <p:cNvPr id="5" name="Slide Number Placeholder 4">
            <a:extLst>
              <a:ext uri="{FF2B5EF4-FFF2-40B4-BE49-F238E27FC236}">
                <a16:creationId xmlns:a16="http://schemas.microsoft.com/office/drawing/2014/main" id="{BD06285A-7168-2BFE-DEBF-212CEA6A138A}"/>
              </a:ext>
            </a:extLst>
          </p:cNvPr>
          <p:cNvSpPr>
            <a:spLocks noGrp="1"/>
          </p:cNvSpPr>
          <p:nvPr>
            <p:ph type="sldNum" sz="quarter" idx="12"/>
          </p:nvPr>
        </p:nvSpPr>
        <p:spPr/>
        <p:txBody>
          <a:bodyPr/>
          <a:lstStyle/>
          <a:p>
            <a:pPr rtl="0"/>
            <a:fld id="{401CF334-2D5C-4859-84A6-CA7E6E43FAEB}" type="slidenum">
              <a:rPr lang="en-GB" noProof="0" smtClean="0"/>
              <a:t>17</a:t>
            </a:fld>
            <a:endParaRPr lang="en-GB" noProof="0" dirty="0"/>
          </a:p>
        </p:txBody>
      </p:sp>
      <p:pic>
        <p:nvPicPr>
          <p:cNvPr id="13" name="Picture 12">
            <a:extLst>
              <a:ext uri="{FF2B5EF4-FFF2-40B4-BE49-F238E27FC236}">
                <a16:creationId xmlns:a16="http://schemas.microsoft.com/office/drawing/2014/main" id="{25556F5E-7F56-30E4-3EEA-80E524206AE6}"/>
              </a:ext>
            </a:extLst>
          </p:cNvPr>
          <p:cNvPicPr>
            <a:picLocks noChangeAspect="1"/>
          </p:cNvPicPr>
          <p:nvPr/>
        </p:nvPicPr>
        <p:blipFill>
          <a:blip r:embed="rId2"/>
          <a:stretch>
            <a:fillRect/>
          </a:stretch>
        </p:blipFill>
        <p:spPr>
          <a:xfrm>
            <a:off x="675927" y="2433103"/>
            <a:ext cx="4699242" cy="2997354"/>
          </a:xfrm>
          <a:prstGeom prst="rect">
            <a:avLst/>
          </a:prstGeom>
        </p:spPr>
      </p:pic>
      <p:pic>
        <p:nvPicPr>
          <p:cNvPr id="7" name="Picture 6">
            <a:extLst>
              <a:ext uri="{FF2B5EF4-FFF2-40B4-BE49-F238E27FC236}">
                <a16:creationId xmlns:a16="http://schemas.microsoft.com/office/drawing/2014/main" id="{4B0BD92B-88BA-F6E4-2CE7-ED0B4B690A06}"/>
              </a:ext>
            </a:extLst>
          </p:cNvPr>
          <p:cNvPicPr>
            <a:picLocks noChangeAspect="1"/>
          </p:cNvPicPr>
          <p:nvPr/>
        </p:nvPicPr>
        <p:blipFill>
          <a:blip r:embed="rId3"/>
          <a:stretch>
            <a:fillRect/>
          </a:stretch>
        </p:blipFill>
        <p:spPr>
          <a:xfrm>
            <a:off x="8415513" y="2161302"/>
            <a:ext cx="3537132" cy="4394426"/>
          </a:xfrm>
          <a:prstGeom prst="rect">
            <a:avLst/>
          </a:prstGeom>
        </p:spPr>
      </p:pic>
      <p:sp>
        <p:nvSpPr>
          <p:cNvPr id="8" name="Arrow: Right 7">
            <a:extLst>
              <a:ext uri="{FF2B5EF4-FFF2-40B4-BE49-F238E27FC236}">
                <a16:creationId xmlns:a16="http://schemas.microsoft.com/office/drawing/2014/main" id="{BC9DE14A-959A-0243-CA93-E3DF7C5AEB7A}"/>
              </a:ext>
            </a:extLst>
          </p:cNvPr>
          <p:cNvSpPr/>
          <p:nvPr/>
        </p:nvSpPr>
        <p:spPr>
          <a:xfrm>
            <a:off x="7547294" y="5495636"/>
            <a:ext cx="886691" cy="587036"/>
          </a:xfrm>
          <a:prstGeom prst="rightArrow">
            <a:avLst>
              <a:gd name="adj1" fmla="val 68881"/>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7C406CEB-A768-7D8E-BDBB-E5E5C917599B}"/>
              </a:ext>
            </a:extLst>
          </p:cNvPr>
          <p:cNvSpPr/>
          <p:nvPr/>
        </p:nvSpPr>
        <p:spPr>
          <a:xfrm>
            <a:off x="5467927" y="4202021"/>
            <a:ext cx="2299855" cy="720961"/>
          </a:xfrm>
          <a:prstGeom prst="wedgeRectCallout">
            <a:avLst>
              <a:gd name="adj1" fmla="val -101630"/>
              <a:gd name="adj2" fmla="val 18942"/>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h-TH" dirty="0"/>
              <a:t>ตัวแปรกลุ่มที่ต้องการเปรียบเทียบ</a:t>
            </a:r>
            <a:endParaRPr lang="en-GB" dirty="0"/>
          </a:p>
        </p:txBody>
      </p:sp>
      <p:sp>
        <p:nvSpPr>
          <p:cNvPr id="10" name="Speech Bubble: Rectangle 9">
            <a:extLst>
              <a:ext uri="{FF2B5EF4-FFF2-40B4-BE49-F238E27FC236}">
                <a16:creationId xmlns:a16="http://schemas.microsoft.com/office/drawing/2014/main" id="{F25763B8-EAF6-4969-601D-4A3E7AEF6639}"/>
              </a:ext>
            </a:extLst>
          </p:cNvPr>
          <p:cNvSpPr/>
          <p:nvPr/>
        </p:nvSpPr>
        <p:spPr>
          <a:xfrm>
            <a:off x="5247439" y="1693821"/>
            <a:ext cx="2299855" cy="720961"/>
          </a:xfrm>
          <a:prstGeom prst="wedgeRectCallout">
            <a:avLst>
              <a:gd name="adj1" fmla="val -106851"/>
              <a:gd name="adj2" fmla="val 167552"/>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h-TH" dirty="0"/>
              <a:t>ตัวแปรตามที่ต้องการเปรียบเทียบ</a:t>
            </a:r>
            <a:endParaRPr lang="en-GB" dirty="0"/>
          </a:p>
        </p:txBody>
      </p:sp>
    </p:spTree>
    <p:extLst>
      <p:ext uri="{BB962C8B-B14F-4D97-AF65-F5344CB8AC3E}">
        <p14:creationId xmlns:p14="http://schemas.microsoft.com/office/powerpoint/2010/main" val="249914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4217-C06A-3959-D074-E6BAB45999D4}"/>
              </a:ext>
            </a:extLst>
          </p:cNvPr>
          <p:cNvSpPr>
            <a:spLocks noGrp="1"/>
          </p:cNvSpPr>
          <p:nvPr>
            <p:ph type="title"/>
          </p:nvPr>
        </p:nvSpPr>
        <p:spPr/>
        <p:txBody>
          <a:bodyPr/>
          <a:lstStyle/>
          <a:p>
            <a:r>
              <a:rPr lang="en-US" dirty="0"/>
              <a:t>Compare Mean:</a:t>
            </a:r>
            <a:r>
              <a:rPr lang="th-TH" dirty="0"/>
              <a:t> </a:t>
            </a:r>
            <a:r>
              <a:rPr lang="en-US" dirty="0"/>
              <a:t>Output</a:t>
            </a:r>
            <a:endParaRPr lang="en-GB" dirty="0"/>
          </a:p>
        </p:txBody>
      </p:sp>
      <p:sp>
        <p:nvSpPr>
          <p:cNvPr id="5" name="Slide Number Placeholder 4">
            <a:extLst>
              <a:ext uri="{FF2B5EF4-FFF2-40B4-BE49-F238E27FC236}">
                <a16:creationId xmlns:a16="http://schemas.microsoft.com/office/drawing/2014/main" id="{E1C53277-D45F-E6B5-14A5-2718341ECAF4}"/>
              </a:ext>
            </a:extLst>
          </p:cNvPr>
          <p:cNvSpPr>
            <a:spLocks noGrp="1"/>
          </p:cNvSpPr>
          <p:nvPr>
            <p:ph type="sldNum" sz="quarter" idx="12"/>
          </p:nvPr>
        </p:nvSpPr>
        <p:spPr/>
        <p:txBody>
          <a:bodyPr/>
          <a:lstStyle/>
          <a:p>
            <a:pPr rtl="0"/>
            <a:fld id="{401CF334-2D5C-4859-84A6-CA7E6E43FAEB}" type="slidenum">
              <a:rPr lang="en-GB" noProof="0" smtClean="0"/>
              <a:t>18</a:t>
            </a:fld>
            <a:endParaRPr lang="en-GB" noProof="0" dirty="0"/>
          </a:p>
        </p:txBody>
      </p:sp>
      <p:pic>
        <p:nvPicPr>
          <p:cNvPr id="9" name="Picture 8">
            <a:extLst>
              <a:ext uri="{FF2B5EF4-FFF2-40B4-BE49-F238E27FC236}">
                <a16:creationId xmlns:a16="http://schemas.microsoft.com/office/drawing/2014/main" id="{7B49C7C9-0634-AEE7-5C50-F357FCEBBBAF}"/>
              </a:ext>
            </a:extLst>
          </p:cNvPr>
          <p:cNvPicPr>
            <a:picLocks noChangeAspect="1"/>
          </p:cNvPicPr>
          <p:nvPr/>
        </p:nvPicPr>
        <p:blipFill>
          <a:blip r:embed="rId2"/>
          <a:stretch>
            <a:fillRect/>
          </a:stretch>
        </p:blipFill>
        <p:spPr>
          <a:xfrm>
            <a:off x="502805" y="1842128"/>
            <a:ext cx="4610100" cy="1085850"/>
          </a:xfrm>
          <a:prstGeom prst="rect">
            <a:avLst/>
          </a:prstGeom>
        </p:spPr>
      </p:pic>
      <p:pic>
        <p:nvPicPr>
          <p:cNvPr id="11" name="Picture 10">
            <a:extLst>
              <a:ext uri="{FF2B5EF4-FFF2-40B4-BE49-F238E27FC236}">
                <a16:creationId xmlns:a16="http://schemas.microsoft.com/office/drawing/2014/main" id="{95A4C54D-E0E2-75BB-6EE4-448BE47828ED}"/>
              </a:ext>
            </a:extLst>
          </p:cNvPr>
          <p:cNvPicPr>
            <a:picLocks noChangeAspect="1"/>
          </p:cNvPicPr>
          <p:nvPr/>
        </p:nvPicPr>
        <p:blipFill>
          <a:blip r:embed="rId3"/>
          <a:stretch>
            <a:fillRect/>
          </a:stretch>
        </p:blipFill>
        <p:spPr>
          <a:xfrm>
            <a:off x="5917565" y="1583535"/>
            <a:ext cx="3559683" cy="1603036"/>
          </a:xfrm>
          <a:prstGeom prst="rect">
            <a:avLst/>
          </a:prstGeom>
        </p:spPr>
      </p:pic>
      <p:pic>
        <p:nvPicPr>
          <p:cNvPr id="13" name="Picture 12">
            <a:extLst>
              <a:ext uri="{FF2B5EF4-FFF2-40B4-BE49-F238E27FC236}">
                <a16:creationId xmlns:a16="http://schemas.microsoft.com/office/drawing/2014/main" id="{7A9C6131-8A02-4DA2-C629-2683FAB55171}"/>
              </a:ext>
            </a:extLst>
          </p:cNvPr>
          <p:cNvPicPr>
            <a:picLocks noChangeAspect="1"/>
          </p:cNvPicPr>
          <p:nvPr/>
        </p:nvPicPr>
        <p:blipFill>
          <a:blip r:embed="rId4"/>
          <a:stretch>
            <a:fillRect/>
          </a:stretch>
        </p:blipFill>
        <p:spPr>
          <a:xfrm>
            <a:off x="585101" y="3266115"/>
            <a:ext cx="6619263" cy="1536794"/>
          </a:xfrm>
          <a:prstGeom prst="rect">
            <a:avLst/>
          </a:prstGeom>
        </p:spPr>
      </p:pic>
      <p:pic>
        <p:nvPicPr>
          <p:cNvPr id="15" name="Picture 14">
            <a:extLst>
              <a:ext uri="{FF2B5EF4-FFF2-40B4-BE49-F238E27FC236}">
                <a16:creationId xmlns:a16="http://schemas.microsoft.com/office/drawing/2014/main" id="{744C05F0-151D-7467-F9E6-C3F30F3CA198}"/>
              </a:ext>
            </a:extLst>
          </p:cNvPr>
          <p:cNvPicPr>
            <a:picLocks noChangeAspect="1"/>
          </p:cNvPicPr>
          <p:nvPr/>
        </p:nvPicPr>
        <p:blipFill>
          <a:blip r:embed="rId5"/>
          <a:stretch>
            <a:fillRect/>
          </a:stretch>
        </p:blipFill>
        <p:spPr>
          <a:xfrm>
            <a:off x="609600" y="5362430"/>
            <a:ext cx="2844800" cy="982285"/>
          </a:xfrm>
          <a:prstGeom prst="rect">
            <a:avLst/>
          </a:prstGeom>
        </p:spPr>
      </p:pic>
      <p:sp>
        <p:nvSpPr>
          <p:cNvPr id="17" name="TextBox 16">
            <a:extLst>
              <a:ext uri="{FF2B5EF4-FFF2-40B4-BE49-F238E27FC236}">
                <a16:creationId xmlns:a16="http://schemas.microsoft.com/office/drawing/2014/main" id="{8F84DF83-D822-B5AE-8563-D922BB377C4A}"/>
              </a:ext>
            </a:extLst>
          </p:cNvPr>
          <p:cNvSpPr txBox="1"/>
          <p:nvPr/>
        </p:nvSpPr>
        <p:spPr>
          <a:xfrm>
            <a:off x="3894732" y="5335248"/>
            <a:ext cx="8497455" cy="130420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a:t>
            </a:r>
            <a:r>
              <a:rPr lang="en-GB" dirty="0" err="1">
                <a:latin typeface="Chulabhorn Likit Text Light" panose="00000400000000000000" pitchFamily="50" charset="-34"/>
                <a:cs typeface="Chulabhorn Likit Text Light" panose="00000400000000000000" pitchFamily="50" charset="-34"/>
              </a:rPr>
              <a:t>inc</a:t>
            </a:r>
            <a:r>
              <a:rPr lang="en-GB" dirty="0">
                <a:latin typeface="Chulabhorn Likit Text Light" panose="00000400000000000000" pitchFamily="50" charset="-34"/>
                <a:cs typeface="Chulabhorn Likit Text Light" panose="00000400000000000000" pitchFamily="50" charset="-34"/>
              </a:rPr>
              <a:t> * sex" </a:t>
            </a:r>
            <a:r>
              <a:rPr lang="th-TH" dirty="0">
                <a:latin typeface="Chulabhorn Likit Text Light" panose="00000400000000000000" pitchFamily="50" charset="-34"/>
                <a:cs typeface="Chulabhorn Likit Text Light" panose="00000400000000000000" pitchFamily="50" charset="-34"/>
              </a:rPr>
              <a:t>หมายถึงความสัมพันธ์ระหว่างรายได้ (</a:t>
            </a:r>
            <a:r>
              <a:rPr lang="en-GB" dirty="0" err="1">
                <a:latin typeface="Chulabhorn Likit Text Light" panose="00000400000000000000" pitchFamily="50" charset="-34"/>
                <a:cs typeface="Chulabhorn Likit Text Light" panose="00000400000000000000" pitchFamily="50" charset="-34"/>
              </a:rPr>
              <a:t>inc</a:t>
            </a:r>
            <a:r>
              <a:rPr lang="en-GB"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กับเพศ (</a:t>
            </a:r>
            <a:r>
              <a:rPr lang="en-GB" dirty="0">
                <a:latin typeface="Chulabhorn Likit Text Light" panose="00000400000000000000" pitchFamily="50" charset="-34"/>
                <a:cs typeface="Chulabhorn Likit Text Light" panose="00000400000000000000" pitchFamily="50" charset="-34"/>
              </a:rPr>
              <a:t>sex)</a:t>
            </a:r>
            <a:endParaRPr lang="th-TH" dirty="0">
              <a:latin typeface="Chulabhorn Likit Text Light" panose="00000400000000000000" pitchFamily="50" charset="-34"/>
              <a:cs typeface="Chulabhorn Likit Text Light" panose="00000400000000000000" pitchFamily="50" charset="-34"/>
            </a:endParaRPr>
          </a:p>
          <a:p>
            <a:pPr marL="285750" indent="-285750">
              <a:lnSpc>
                <a:spcPct val="150000"/>
              </a:lnSpc>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ค่า </a:t>
            </a:r>
            <a:r>
              <a:rPr lang="en-GB" dirty="0">
                <a:latin typeface="Chulabhorn Likit Text Light" panose="00000400000000000000" pitchFamily="50" charset="-34"/>
                <a:cs typeface="Chulabhorn Likit Text Light" panose="00000400000000000000" pitchFamily="50" charset="-34"/>
              </a:rPr>
              <a:t>Eta </a:t>
            </a:r>
            <a:r>
              <a:rPr lang="en-US"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.121 แสดงถึง ความสัมพันธ์ในระดับที่ต่ำถึงปานกลางระหว่างรายได้และเพศ </a:t>
            </a:r>
          </a:p>
          <a:p>
            <a:pPr marL="285750" indent="-285750">
              <a:lnSpc>
                <a:spcPct val="150000"/>
              </a:lnSpc>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Eta Squared</a:t>
            </a:r>
            <a:r>
              <a:rPr lang="en-US" dirty="0">
                <a:latin typeface="Chulabhorn Likit Text Light" panose="00000400000000000000" pitchFamily="50" charset="-34"/>
                <a:cs typeface="Chulabhorn Likit Text Light" panose="00000400000000000000" pitchFamily="50" charset="-34"/>
              </a:rPr>
              <a:t> = </a:t>
            </a:r>
            <a:r>
              <a:rPr lang="th-TH" dirty="0">
                <a:latin typeface="Chulabhorn Likit Text Light" panose="00000400000000000000" pitchFamily="50" charset="-34"/>
                <a:cs typeface="Chulabhorn Likit Text Light" panose="00000400000000000000" pitchFamily="50" charset="-34"/>
              </a:rPr>
              <a:t>.015 หมายถึง เพศสามารถอธิบายความผันแปรของรายได้ได้ 1.5%</a:t>
            </a:r>
            <a:endParaRPr lang="en-GB"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196624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1183-B8A9-75FD-A6B7-8CFCE4D87C55}"/>
              </a:ext>
            </a:extLst>
          </p:cNvPr>
          <p:cNvSpPr>
            <a:spLocks noGrp="1"/>
          </p:cNvSpPr>
          <p:nvPr>
            <p:ph type="title"/>
          </p:nvPr>
        </p:nvSpPr>
        <p:spPr/>
        <p:txBody>
          <a:bodyPr>
            <a:normAutofit/>
          </a:bodyPr>
          <a:lstStyle/>
          <a:p>
            <a:r>
              <a:rPr lang="en-GB" dirty="0"/>
              <a:t>Compare Means: Test for linearity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3EF7CF-C7D6-0B7F-F4EE-F801D7A30C47}"/>
                  </a:ext>
                </a:extLst>
              </p:cNvPr>
              <p:cNvSpPr>
                <a:spLocks noGrp="1"/>
              </p:cNvSpPr>
              <p:nvPr>
                <p:ph idx="1"/>
              </p:nvPr>
            </p:nvSpPr>
            <p:spPr>
              <a:xfrm>
                <a:off x="609600" y="1887386"/>
                <a:ext cx="10972800" cy="3252479"/>
              </a:xfrm>
            </p:spPr>
            <p:txBody>
              <a:bodyPr>
                <a:normAutofit/>
              </a:bodyPr>
              <a:lstStyle/>
              <a:p>
                <a:pPr>
                  <a:lnSpc>
                    <a:spcPct val="150000"/>
                  </a:lnSpc>
                </a:pPr>
                <a:r>
                  <a:rPr lang="th-TH" sz="2000" dirty="0">
                    <a:latin typeface="Chulabhorn Likit Text Light" panose="00000400000000000000" pitchFamily="50" charset="-34"/>
                    <a:cs typeface="Chulabhorn Likit Text Light" panose="00000400000000000000" pitchFamily="50" charset="-34"/>
                  </a:rPr>
                  <a:t>ค่าสัมประสิทธิ์</a:t>
                </a:r>
                <a:r>
                  <a:rPr lang="th-TH" sz="2000" dirty="0" err="1">
                    <a:latin typeface="Chulabhorn Likit Text Light" panose="00000400000000000000" pitchFamily="50" charset="-34"/>
                    <a:cs typeface="Chulabhorn Likit Text Light" panose="00000400000000000000" pitchFamily="50" charset="-34"/>
                  </a:rPr>
                  <a:t>อีต้า</a:t>
                </a:r>
                <a:r>
                  <a:rPr lang="en-US" sz="2000" dirty="0">
                    <a:latin typeface="Chulabhorn Likit Text Light" panose="00000400000000000000" pitchFamily="50" charset="-34"/>
                    <a:cs typeface="Chulabhorn Likit Text Light" panose="00000400000000000000" pitchFamily="50" charset="-34"/>
                  </a:rPr>
                  <a:t> </a:t>
                </a:r>
                <a:r>
                  <a:rPr lang="th-TH" sz="2000" dirty="0">
                    <a:latin typeface="Chulabhorn Likit Text Light" panose="00000400000000000000" pitchFamily="50" charset="-34"/>
                    <a:cs typeface="Chulabhorn Likit Text Light" panose="00000400000000000000" pitchFamily="50" charset="-34"/>
                  </a:rPr>
                  <a:t>(</a:t>
                </a:r>
                <a:r>
                  <a:rPr lang="en-GB" sz="2000" dirty="0">
                    <a:latin typeface="Chulabhorn Likit Text Light" panose="00000400000000000000" pitchFamily="50" charset="-34"/>
                    <a:cs typeface="Chulabhorn Likit Text Light" panose="00000400000000000000" pitchFamily="50" charset="-34"/>
                  </a:rPr>
                  <a:t>Eta</a:t>
                </a:r>
                <a:r>
                  <a:rPr lang="en-US" sz="2000" dirty="0">
                    <a:latin typeface="Chulabhorn Likit Text Light" panose="00000400000000000000" pitchFamily="50" charset="-34"/>
                    <a:cs typeface="Chulabhorn Likit Text Light" panose="00000400000000000000" pitchFamily="50" charset="-34"/>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Chulabhorn Likit Text Light" panose="00000400000000000000" pitchFamily="50" charset="-34"/>
                      </a:rPr>
                      <m:t>𝜂</m:t>
                    </m:r>
                  </m:oMath>
                </a14:m>
                <a:r>
                  <a:rPr lang="en-GB" sz="2000" dirty="0">
                    <a:latin typeface="Chulabhorn Likit Text Light" panose="00000400000000000000" pitchFamily="50" charset="-34"/>
                    <a:cs typeface="Chulabhorn Likit Text Light" panose="00000400000000000000" pitchFamily="50" charset="-34"/>
                  </a:rPr>
                  <a:t>)  </a:t>
                </a:r>
                <a:r>
                  <a:rPr lang="th-TH" sz="2000" dirty="0">
                    <a:latin typeface="Chulabhorn Likit Text Light" panose="00000400000000000000" pitchFamily="50" charset="-34"/>
                    <a:cs typeface="Chulabhorn Likit Text Light" panose="00000400000000000000" pitchFamily="50" charset="-34"/>
                  </a:rPr>
                  <a:t>เป็นค่าสถิติที่ใช้วัดความสัมพันธ์ระหว่างตัวแปรสองตัว เมื่อตัวแปรหนึ่งเป็นตัวแปรเชิงกลุ่ม (</a:t>
                </a:r>
                <a:r>
                  <a:rPr lang="en-GB" sz="2000" dirty="0">
                    <a:latin typeface="Chulabhorn Likit Text Light" panose="00000400000000000000" pitchFamily="50" charset="-34"/>
                    <a:cs typeface="Chulabhorn Likit Text Light" panose="00000400000000000000" pitchFamily="50" charset="-34"/>
                  </a:rPr>
                  <a:t>categorical variable) </a:t>
                </a:r>
                <a:r>
                  <a:rPr lang="th-TH" sz="2000" dirty="0">
                    <a:latin typeface="Chulabhorn Likit Text Light" panose="00000400000000000000" pitchFamily="50" charset="-34"/>
                    <a:cs typeface="Chulabhorn Likit Text Light" panose="00000400000000000000" pitchFamily="50" charset="-34"/>
                  </a:rPr>
                  <a:t>และอีกตัวแปรหนึ่งเป็นตัวแปรเชิงปริมาณ (</a:t>
                </a:r>
                <a:r>
                  <a:rPr lang="en-GB" sz="2000" dirty="0">
                    <a:latin typeface="Chulabhorn Likit Text Light" panose="00000400000000000000" pitchFamily="50" charset="-34"/>
                    <a:cs typeface="Chulabhorn Likit Text Light" panose="00000400000000000000" pitchFamily="50" charset="-34"/>
                  </a:rPr>
                  <a:t>continuous variable)</a:t>
                </a:r>
              </a:p>
              <a:p>
                <a:pPr>
                  <a:lnSpc>
                    <a:spcPct val="150000"/>
                  </a:lnSpc>
                </a:pPr>
                <a:r>
                  <a:rPr lang="th-TH" sz="2000" dirty="0">
                    <a:latin typeface="Chulabhorn Likit Text Light" panose="00000400000000000000" pitchFamily="50" charset="-34"/>
                    <a:cs typeface="Chulabhorn Likit Text Light" panose="00000400000000000000" pitchFamily="50" charset="-34"/>
                  </a:rPr>
                  <a:t>ค่า</a:t>
                </a:r>
                <a:r>
                  <a:rPr lang="en-US" sz="2000" dirty="0">
                    <a:latin typeface="Chulabhorn Likit Text Light" panose="00000400000000000000" pitchFamily="50" charset="-34"/>
                    <a:cs typeface="Chulabhorn Likit Text Light" panose="00000400000000000000" pitchFamily="50" charset="-34"/>
                  </a:rPr>
                  <a:t> </a:t>
                </a:r>
                <a:r>
                  <a:rPr lang="en-GB" sz="2000" dirty="0">
                    <a:latin typeface="Chulabhorn Likit Text Light" panose="00000400000000000000" pitchFamily="50" charset="-34"/>
                    <a:cs typeface="Chulabhorn Likit Text Light" panose="00000400000000000000" pitchFamily="50" charset="-34"/>
                  </a:rPr>
                  <a:t>Eta </a:t>
                </a:r>
                <a:r>
                  <a:rPr lang="th-TH" sz="2000" dirty="0">
                    <a:latin typeface="Chulabhorn Likit Text Light" panose="00000400000000000000" pitchFamily="50" charset="-34"/>
                    <a:cs typeface="Chulabhorn Likit Text Light" panose="00000400000000000000" pitchFamily="50" charset="-34"/>
                  </a:rPr>
                  <a:t>จะอยู่ในช่วง 0 ถึง 1</a:t>
                </a:r>
                <a:endParaRPr lang="en-US" sz="2000" dirty="0">
                  <a:latin typeface="Chulabhorn Likit Text Light" panose="00000400000000000000" pitchFamily="50" charset="-34"/>
                  <a:cs typeface="Chulabhorn Likit Text Light" panose="00000400000000000000" pitchFamily="50" charset="-34"/>
                </a:endParaRPr>
              </a:p>
              <a:p>
                <a:pPr lvl="1">
                  <a:lnSpc>
                    <a:spcPct val="150000"/>
                  </a:lnSpc>
                </a:pPr>
                <a:r>
                  <a:rPr lang="th-TH" sz="1800" dirty="0">
                    <a:latin typeface="Chulabhorn Likit Text Light" panose="00000400000000000000" pitchFamily="50" charset="-34"/>
                    <a:cs typeface="Chulabhorn Likit Text Light" panose="00000400000000000000" pitchFamily="50" charset="-34"/>
                  </a:rPr>
                  <a:t>0 หมายถึงไม่มีความสัมพันธ์</a:t>
                </a:r>
                <a:endParaRPr lang="en-US" sz="1800" dirty="0">
                  <a:latin typeface="Chulabhorn Likit Text Light" panose="00000400000000000000" pitchFamily="50" charset="-34"/>
                  <a:cs typeface="Chulabhorn Likit Text Light" panose="00000400000000000000" pitchFamily="50" charset="-34"/>
                </a:endParaRPr>
              </a:p>
              <a:p>
                <a:pPr lvl="1">
                  <a:lnSpc>
                    <a:spcPct val="150000"/>
                  </a:lnSpc>
                </a:pPr>
                <a:r>
                  <a:rPr lang="th-TH" sz="1800" dirty="0">
                    <a:latin typeface="Chulabhorn Likit Text Light" panose="00000400000000000000" pitchFamily="50" charset="-34"/>
                    <a:cs typeface="Chulabhorn Likit Text Light" panose="00000400000000000000" pitchFamily="50" charset="-34"/>
                  </a:rPr>
                  <a:t>1 หมายถึงมีความสัมพันธ์สมบูรณ์แบบ</a:t>
                </a:r>
                <a:endParaRPr lang="en-US" sz="1800" dirty="0">
                  <a:latin typeface="Chulabhorn Likit Text Light" panose="00000400000000000000" pitchFamily="50" charset="-34"/>
                  <a:cs typeface="Chulabhorn Likit Text Light" panose="00000400000000000000" pitchFamily="50" charset="-34"/>
                </a:endParaRPr>
              </a:p>
              <a:p>
                <a:pPr lvl="1">
                  <a:lnSpc>
                    <a:spcPct val="150000"/>
                  </a:lnSpc>
                </a:pPr>
                <a:r>
                  <a:rPr lang="en-GB" sz="1800" dirty="0">
                    <a:latin typeface="Chulabhorn Likit Text Light" panose="00000400000000000000" pitchFamily="50" charset="-34"/>
                    <a:cs typeface="Chulabhorn Likit Text Light" panose="00000400000000000000" pitchFamily="50" charset="-34"/>
                  </a:rPr>
                  <a:t>Eta </a:t>
                </a:r>
                <a:r>
                  <a:rPr lang="th-TH" sz="1800" dirty="0">
                    <a:latin typeface="Chulabhorn Likit Text Light" panose="00000400000000000000" pitchFamily="50" charset="-34"/>
                    <a:cs typeface="Chulabhorn Likit Text Light" panose="00000400000000000000" pitchFamily="50" charset="-34"/>
                  </a:rPr>
                  <a:t>จะคล้ายกับค่าสัมประสิทธิ์สหสัมพันธ์ (</a:t>
                </a:r>
                <a:r>
                  <a:rPr lang="en-GB" sz="1800" dirty="0">
                    <a:latin typeface="Chulabhorn Likit Text Light" panose="00000400000000000000" pitchFamily="50" charset="-34"/>
                    <a:cs typeface="Chulabhorn Likit Text Light" panose="00000400000000000000" pitchFamily="50" charset="-34"/>
                  </a:rPr>
                  <a:t>correlation coefficient) </a:t>
                </a:r>
                <a:r>
                  <a:rPr lang="th-TH" sz="1800" dirty="0">
                    <a:latin typeface="Chulabhorn Likit Text Light" panose="00000400000000000000" pitchFamily="50" charset="-34"/>
                    <a:cs typeface="Chulabhorn Likit Text Light" panose="00000400000000000000" pitchFamily="50" charset="-34"/>
                  </a:rPr>
                  <a:t>แต่ใช้ในกรณีที่ตัวแปรหนึ่งเป็นเชิงกลุ่ม</a:t>
                </a:r>
                <a:endParaRPr lang="en-GB" sz="1800" dirty="0">
                  <a:latin typeface="Chulabhorn Likit Text Light" panose="00000400000000000000" pitchFamily="50" charset="-34"/>
                  <a:cs typeface="Chulabhorn Likit Text Light" panose="00000400000000000000" pitchFamily="50" charset="-34"/>
                </a:endParaRPr>
              </a:p>
            </p:txBody>
          </p:sp>
        </mc:Choice>
        <mc:Fallback xmlns="">
          <p:sp>
            <p:nvSpPr>
              <p:cNvPr id="3" name="Content Placeholder 2">
                <a:extLst>
                  <a:ext uri="{FF2B5EF4-FFF2-40B4-BE49-F238E27FC236}">
                    <a16:creationId xmlns:a16="http://schemas.microsoft.com/office/drawing/2014/main" id="{613EF7CF-C7D6-0B7F-F4EE-F801D7A30C47}"/>
                  </a:ext>
                </a:extLst>
              </p:cNvPr>
              <p:cNvSpPr>
                <a:spLocks noGrp="1" noRot="1" noChangeAspect="1" noMove="1" noResize="1" noEditPoints="1" noAdjustHandles="1" noChangeArrowheads="1" noChangeShapeType="1" noTextEdit="1"/>
              </p:cNvSpPr>
              <p:nvPr>
                <p:ph idx="1"/>
              </p:nvPr>
            </p:nvSpPr>
            <p:spPr>
              <a:xfrm>
                <a:off x="609600" y="1887386"/>
                <a:ext cx="10972800" cy="3252479"/>
              </a:xfrm>
              <a:blipFill>
                <a:blip r:embed="rId2"/>
                <a:stretch>
                  <a:fillRect r="-500"/>
                </a:stretch>
              </a:blipFill>
            </p:spPr>
            <p:txBody>
              <a:bodyPr/>
              <a:lstStyle/>
              <a:p>
                <a:r>
                  <a:rPr lang="en-GB">
                    <a:noFill/>
                  </a:rPr>
                  <a:t> </a:t>
                </a:r>
              </a:p>
            </p:txBody>
          </p:sp>
        </mc:Fallback>
      </mc:AlternateContent>
      <p:sp>
        <p:nvSpPr>
          <p:cNvPr id="5" name="Slide Number Placeholder 4">
            <a:extLst>
              <a:ext uri="{FF2B5EF4-FFF2-40B4-BE49-F238E27FC236}">
                <a16:creationId xmlns:a16="http://schemas.microsoft.com/office/drawing/2014/main" id="{1D694034-E4F9-C226-4705-17D06EEA6486}"/>
              </a:ext>
            </a:extLst>
          </p:cNvPr>
          <p:cNvSpPr>
            <a:spLocks noGrp="1"/>
          </p:cNvSpPr>
          <p:nvPr>
            <p:ph type="sldNum" sz="quarter" idx="12"/>
          </p:nvPr>
        </p:nvSpPr>
        <p:spPr/>
        <p:txBody>
          <a:bodyPr/>
          <a:lstStyle/>
          <a:p>
            <a:pPr rtl="0"/>
            <a:fld id="{401CF334-2D5C-4859-84A6-CA7E6E43FAEB}" type="slidenum">
              <a:rPr lang="en-GB" noProof="0" smtClean="0"/>
              <a:t>19</a:t>
            </a:fld>
            <a:endParaRPr lang="en-GB" noProof="0" dirty="0"/>
          </a:p>
        </p:txBody>
      </p:sp>
      <p:pic>
        <p:nvPicPr>
          <p:cNvPr id="6" name="Picture 5">
            <a:extLst>
              <a:ext uri="{FF2B5EF4-FFF2-40B4-BE49-F238E27FC236}">
                <a16:creationId xmlns:a16="http://schemas.microsoft.com/office/drawing/2014/main" id="{4ABCC81A-0A80-05AE-E8D6-B4FA6F73018E}"/>
              </a:ext>
            </a:extLst>
          </p:cNvPr>
          <p:cNvPicPr>
            <a:picLocks noChangeAspect="1"/>
          </p:cNvPicPr>
          <p:nvPr/>
        </p:nvPicPr>
        <p:blipFill>
          <a:blip r:embed="rId3"/>
          <a:stretch>
            <a:fillRect/>
          </a:stretch>
        </p:blipFill>
        <p:spPr>
          <a:xfrm>
            <a:off x="203201" y="5238537"/>
            <a:ext cx="3491345" cy="1205531"/>
          </a:xfrm>
          <a:prstGeom prst="rect">
            <a:avLst/>
          </a:prstGeom>
        </p:spPr>
      </p:pic>
      <p:sp>
        <p:nvSpPr>
          <p:cNvPr id="7" name="TextBox 6">
            <a:extLst>
              <a:ext uri="{FF2B5EF4-FFF2-40B4-BE49-F238E27FC236}">
                <a16:creationId xmlns:a16="http://schemas.microsoft.com/office/drawing/2014/main" id="{9ADB2E7D-EC75-3B48-4B38-F5CA75A7E96B}"/>
              </a:ext>
            </a:extLst>
          </p:cNvPr>
          <p:cNvSpPr txBox="1"/>
          <p:nvPr/>
        </p:nvSpPr>
        <p:spPr>
          <a:xfrm>
            <a:off x="3796146" y="5139865"/>
            <a:ext cx="8497455" cy="130420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a:t>
            </a:r>
            <a:r>
              <a:rPr lang="en-GB" dirty="0" err="1">
                <a:latin typeface="Chulabhorn Likit Text Light" panose="00000400000000000000" pitchFamily="50" charset="-34"/>
                <a:cs typeface="Chulabhorn Likit Text Light" panose="00000400000000000000" pitchFamily="50" charset="-34"/>
              </a:rPr>
              <a:t>inc</a:t>
            </a:r>
            <a:r>
              <a:rPr lang="en-GB" dirty="0">
                <a:latin typeface="Chulabhorn Likit Text Light" panose="00000400000000000000" pitchFamily="50" charset="-34"/>
                <a:cs typeface="Chulabhorn Likit Text Light" panose="00000400000000000000" pitchFamily="50" charset="-34"/>
              </a:rPr>
              <a:t> * sex" </a:t>
            </a:r>
            <a:r>
              <a:rPr lang="th-TH" dirty="0">
                <a:latin typeface="Chulabhorn Likit Text Light" panose="00000400000000000000" pitchFamily="50" charset="-34"/>
                <a:cs typeface="Chulabhorn Likit Text Light" panose="00000400000000000000" pitchFamily="50" charset="-34"/>
              </a:rPr>
              <a:t>หมายถึงความสัมพันธ์ระหว่างรายได้ (</a:t>
            </a:r>
            <a:r>
              <a:rPr lang="en-GB" dirty="0" err="1">
                <a:latin typeface="Chulabhorn Likit Text Light" panose="00000400000000000000" pitchFamily="50" charset="-34"/>
                <a:cs typeface="Chulabhorn Likit Text Light" panose="00000400000000000000" pitchFamily="50" charset="-34"/>
              </a:rPr>
              <a:t>inc</a:t>
            </a:r>
            <a:r>
              <a:rPr lang="en-GB"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กับเพศ (</a:t>
            </a:r>
            <a:r>
              <a:rPr lang="en-GB" dirty="0">
                <a:latin typeface="Chulabhorn Likit Text Light" panose="00000400000000000000" pitchFamily="50" charset="-34"/>
                <a:cs typeface="Chulabhorn Likit Text Light" panose="00000400000000000000" pitchFamily="50" charset="-34"/>
              </a:rPr>
              <a:t>sex)</a:t>
            </a:r>
            <a:endParaRPr lang="th-TH" dirty="0">
              <a:latin typeface="Chulabhorn Likit Text Light" panose="00000400000000000000" pitchFamily="50" charset="-34"/>
              <a:cs typeface="Chulabhorn Likit Text Light" panose="00000400000000000000" pitchFamily="50" charset="-34"/>
            </a:endParaRPr>
          </a:p>
          <a:p>
            <a:pPr marL="285750" indent="-285750">
              <a:lnSpc>
                <a:spcPct val="150000"/>
              </a:lnSpc>
              <a:buFont typeface="Arial" panose="020B0604020202020204" pitchFamily="34" charset="0"/>
              <a:buChar char="•"/>
            </a:pPr>
            <a:r>
              <a:rPr lang="th-TH" dirty="0">
                <a:latin typeface="Chulabhorn Likit Text Light" panose="00000400000000000000" pitchFamily="50" charset="-34"/>
                <a:cs typeface="Chulabhorn Likit Text Light" panose="00000400000000000000" pitchFamily="50" charset="-34"/>
              </a:rPr>
              <a:t>ค่า </a:t>
            </a:r>
            <a:r>
              <a:rPr lang="en-GB" dirty="0">
                <a:latin typeface="Chulabhorn Likit Text Light" panose="00000400000000000000" pitchFamily="50" charset="-34"/>
                <a:cs typeface="Chulabhorn Likit Text Light" panose="00000400000000000000" pitchFamily="50" charset="-34"/>
              </a:rPr>
              <a:t>Eta </a:t>
            </a:r>
            <a:r>
              <a:rPr lang="en-US" dirty="0">
                <a:latin typeface="Chulabhorn Likit Text Light" panose="00000400000000000000" pitchFamily="50" charset="-34"/>
                <a:cs typeface="Chulabhorn Likit Text Light" panose="00000400000000000000" pitchFamily="50" charset="-34"/>
              </a:rPr>
              <a:t>= </a:t>
            </a:r>
            <a:r>
              <a:rPr lang="th-TH" dirty="0">
                <a:latin typeface="Chulabhorn Likit Text Light" panose="00000400000000000000" pitchFamily="50" charset="-34"/>
                <a:cs typeface="Chulabhorn Likit Text Light" panose="00000400000000000000" pitchFamily="50" charset="-34"/>
              </a:rPr>
              <a:t>.121 แสดงถึง ความสัมพันธ์ในระดับที่ต่ำถึงปานกลางระหว่างรายได้และเพศ </a:t>
            </a:r>
          </a:p>
          <a:p>
            <a:pPr marL="285750" indent="-285750">
              <a:lnSpc>
                <a:spcPct val="150000"/>
              </a:lnSpc>
              <a:buFont typeface="Arial" panose="020B0604020202020204" pitchFamily="34" charset="0"/>
              <a:buChar char="•"/>
            </a:pPr>
            <a:r>
              <a:rPr lang="en-GB" dirty="0">
                <a:latin typeface="Chulabhorn Likit Text Light" panose="00000400000000000000" pitchFamily="50" charset="-34"/>
                <a:cs typeface="Chulabhorn Likit Text Light" panose="00000400000000000000" pitchFamily="50" charset="-34"/>
              </a:rPr>
              <a:t>Eta Squared</a:t>
            </a:r>
            <a:r>
              <a:rPr lang="en-US" dirty="0">
                <a:latin typeface="Chulabhorn Likit Text Light" panose="00000400000000000000" pitchFamily="50" charset="-34"/>
                <a:cs typeface="Chulabhorn Likit Text Light" panose="00000400000000000000" pitchFamily="50" charset="-34"/>
              </a:rPr>
              <a:t> = </a:t>
            </a:r>
            <a:r>
              <a:rPr lang="th-TH" dirty="0">
                <a:latin typeface="Chulabhorn Likit Text Light" panose="00000400000000000000" pitchFamily="50" charset="-34"/>
                <a:cs typeface="Chulabhorn Likit Text Light" panose="00000400000000000000" pitchFamily="50" charset="-34"/>
              </a:rPr>
              <a:t>.015 หมายถึง เพศสามารถอธิบายความผันแปรของรายได้ได้ 1.5%</a:t>
            </a:r>
            <a:endParaRPr lang="en-GB"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3734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3CE6-0F55-CF21-4F0D-61C6E78C7A45}"/>
              </a:ext>
            </a:extLst>
          </p:cNvPr>
          <p:cNvSpPr>
            <a:spLocks noGrp="1"/>
          </p:cNvSpPr>
          <p:nvPr>
            <p:ph type="title"/>
          </p:nvPr>
        </p:nvSpPr>
        <p:spPr/>
        <p:txBody>
          <a:bodyPr/>
          <a:lstStyle/>
          <a:p>
            <a:r>
              <a:rPr lang="en-US" dirty="0"/>
              <a:t>Individual assignment</a:t>
            </a:r>
            <a:r>
              <a:rPr lang="th-TH" dirty="0"/>
              <a:t> </a:t>
            </a:r>
            <a:endParaRPr lang="en-GB" dirty="0"/>
          </a:p>
        </p:txBody>
      </p:sp>
      <p:sp>
        <p:nvSpPr>
          <p:cNvPr id="3" name="Content Placeholder 2">
            <a:extLst>
              <a:ext uri="{FF2B5EF4-FFF2-40B4-BE49-F238E27FC236}">
                <a16:creationId xmlns:a16="http://schemas.microsoft.com/office/drawing/2014/main" id="{16201127-0103-B5D3-29E3-255DF3FD6675}"/>
              </a:ext>
            </a:extLst>
          </p:cNvPr>
          <p:cNvSpPr>
            <a:spLocks noGrp="1"/>
          </p:cNvSpPr>
          <p:nvPr>
            <p:ph idx="1"/>
          </p:nvPr>
        </p:nvSpPr>
        <p:spPr/>
        <p:txBody>
          <a:bodyPr>
            <a:normAutofit fontScale="92500" lnSpcReduction="10000"/>
          </a:bodyPr>
          <a:lstStyle/>
          <a:p>
            <a:pPr>
              <a:lnSpc>
                <a:spcPct val="150000"/>
              </a:lnSpc>
            </a:pPr>
            <a:r>
              <a:rPr lang="en-US" dirty="0"/>
              <a:t>Using file: </a:t>
            </a:r>
            <a:r>
              <a:rPr lang="en-US" sz="2400" dirty="0">
                <a:solidFill>
                  <a:srgbClr val="FF0000"/>
                </a:solidFill>
              </a:rPr>
              <a:t>BA603 </a:t>
            </a:r>
            <a:r>
              <a:rPr lang="th-TH" sz="2400" dirty="0">
                <a:solidFill>
                  <a:srgbClr val="FF0000"/>
                </a:solidFill>
              </a:rPr>
              <a:t>แบบสำรวจการบริโภคเนื้อวัวและสเต็ก 2568 (</a:t>
            </a:r>
            <a:r>
              <a:rPr lang="en-US" sz="2400" dirty="0">
                <a:solidFill>
                  <a:srgbClr val="FF0000"/>
                </a:solidFill>
              </a:rPr>
              <a:t>Responses)</a:t>
            </a:r>
          </a:p>
          <a:p>
            <a:pPr marL="925830" lvl="1" indent="-514350">
              <a:lnSpc>
                <a:spcPct val="150000"/>
              </a:lnSpc>
              <a:buFont typeface="+mj-lt"/>
              <a:buAutoNum type="arabicPeriod"/>
            </a:pPr>
            <a:r>
              <a:rPr lang="en-US" sz="2400" dirty="0"/>
              <a:t>Cleaning data</a:t>
            </a:r>
          </a:p>
          <a:p>
            <a:pPr marL="925830" lvl="1" indent="-514350">
              <a:lnSpc>
                <a:spcPct val="150000"/>
              </a:lnSpc>
              <a:buFont typeface="+mj-lt"/>
              <a:buAutoNum type="arabicPeriod"/>
            </a:pPr>
            <a:r>
              <a:rPr lang="th-TH" sz="2400" dirty="0"/>
              <a:t>สร้าง </a:t>
            </a:r>
            <a:r>
              <a:rPr lang="en-US" sz="2400" dirty="0"/>
              <a:t>Data </a:t>
            </a:r>
            <a:r>
              <a:rPr lang="en-US" sz="2400" dirty="0" err="1"/>
              <a:t>dic</a:t>
            </a:r>
            <a:r>
              <a:rPr lang="en-US" sz="2400" dirty="0"/>
              <a:t> sheet</a:t>
            </a:r>
          </a:p>
          <a:p>
            <a:pPr marL="1191006" lvl="2" indent="-514350">
              <a:lnSpc>
                <a:spcPct val="150000"/>
              </a:lnSpc>
              <a:buFont typeface="+mj-lt"/>
              <a:buAutoNum type="arabicParenR"/>
            </a:pPr>
            <a:r>
              <a:rPr lang="th-TH" sz="2000" dirty="0"/>
              <a:t>ตั้งชื่อตัวแปร</a:t>
            </a:r>
          </a:p>
          <a:p>
            <a:pPr marL="1191006" lvl="2" indent="-514350">
              <a:lnSpc>
                <a:spcPct val="150000"/>
              </a:lnSpc>
              <a:buFont typeface="+mj-lt"/>
              <a:buAutoNum type="arabicParenR"/>
            </a:pPr>
            <a:r>
              <a:rPr lang="th-TH" sz="2000" dirty="0"/>
              <a:t>กำหนด </a:t>
            </a:r>
            <a:r>
              <a:rPr lang="en-US" sz="2000" dirty="0"/>
              <a:t>code </a:t>
            </a:r>
            <a:r>
              <a:rPr lang="th-TH" sz="2000" dirty="0"/>
              <a:t>ของแต่ละตัวแปร</a:t>
            </a:r>
          </a:p>
          <a:p>
            <a:pPr marL="925830" lvl="1" indent="-514350">
              <a:lnSpc>
                <a:spcPct val="150000"/>
              </a:lnSpc>
              <a:buFont typeface="+mj-lt"/>
              <a:buAutoNum type="arabicPeriod"/>
            </a:pPr>
            <a:r>
              <a:rPr lang="th-TH" sz="2400" dirty="0"/>
              <a:t>สร้าง </a:t>
            </a:r>
            <a:r>
              <a:rPr lang="en-US" sz="2400" dirty="0"/>
              <a:t>Databased </a:t>
            </a:r>
            <a:r>
              <a:rPr lang="th-TH" sz="2400" dirty="0"/>
              <a:t>ใน </a:t>
            </a:r>
            <a:r>
              <a:rPr lang="en-US" sz="2400" dirty="0"/>
              <a:t>excel</a:t>
            </a:r>
          </a:p>
          <a:p>
            <a:pPr marL="925830" lvl="1" indent="-514350">
              <a:lnSpc>
                <a:spcPct val="150000"/>
              </a:lnSpc>
              <a:buFont typeface="+mj-lt"/>
              <a:buAutoNum type="arabicPeriod"/>
            </a:pPr>
            <a:r>
              <a:rPr lang="th-TH" sz="2400" dirty="0"/>
              <a:t>สร้าง </a:t>
            </a:r>
            <a:r>
              <a:rPr lang="en-US" sz="2400" dirty="0"/>
              <a:t>Databased </a:t>
            </a:r>
            <a:r>
              <a:rPr lang="th-TH" sz="2400" dirty="0"/>
              <a:t>ใน</a:t>
            </a:r>
            <a:r>
              <a:rPr lang="en-US" sz="2400" dirty="0"/>
              <a:t> </a:t>
            </a:r>
            <a:r>
              <a:rPr lang="en-US" sz="2400" dirty="0" err="1"/>
              <a:t>spss</a:t>
            </a:r>
            <a:endParaRPr lang="en-US" sz="2400" dirty="0"/>
          </a:p>
          <a:p>
            <a:pPr marL="925830" lvl="1" indent="-514350">
              <a:lnSpc>
                <a:spcPct val="150000"/>
              </a:lnSpc>
              <a:buFont typeface="+mj-lt"/>
              <a:buAutoNum type="arabicPeriod"/>
            </a:pPr>
            <a:r>
              <a:rPr lang="th-TH" sz="2400" dirty="0"/>
              <a:t>นำเสนอข้อมูลด้วยสถิติเบื้องต้น เช่น ร้อยละ ค่าเฉลี่ย รูปภาพ และอธิบายพอสังเขป</a:t>
            </a:r>
            <a:endParaRPr lang="en-GB" sz="2400" dirty="0"/>
          </a:p>
        </p:txBody>
      </p:sp>
      <p:sp>
        <p:nvSpPr>
          <p:cNvPr id="5" name="Slide Number Placeholder 4">
            <a:extLst>
              <a:ext uri="{FF2B5EF4-FFF2-40B4-BE49-F238E27FC236}">
                <a16:creationId xmlns:a16="http://schemas.microsoft.com/office/drawing/2014/main" id="{63B7F178-7725-528C-A39F-330D0EE5FF32}"/>
              </a:ext>
            </a:extLst>
          </p:cNvPr>
          <p:cNvSpPr>
            <a:spLocks noGrp="1"/>
          </p:cNvSpPr>
          <p:nvPr>
            <p:ph type="sldNum" sz="quarter" idx="12"/>
          </p:nvPr>
        </p:nvSpPr>
        <p:spPr/>
        <p:txBody>
          <a:bodyPr/>
          <a:lstStyle/>
          <a:p>
            <a:pPr rtl="0"/>
            <a:fld id="{401CF334-2D5C-4859-84A6-CA7E6E43FAEB}" type="slidenum">
              <a:rPr lang="en-GB" noProof="0" smtClean="0"/>
              <a:t>2</a:t>
            </a:fld>
            <a:endParaRPr lang="en-GB" noProof="0" dirty="0"/>
          </a:p>
        </p:txBody>
      </p:sp>
    </p:spTree>
    <p:extLst>
      <p:ext uri="{BB962C8B-B14F-4D97-AF65-F5344CB8AC3E}">
        <p14:creationId xmlns:p14="http://schemas.microsoft.com/office/powerpoint/2010/main" val="22556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8601-D49E-D548-0ECA-8FD46FB7C914}"/>
              </a:ext>
            </a:extLst>
          </p:cNvPr>
          <p:cNvSpPr>
            <a:spLocks noGrp="1"/>
          </p:cNvSpPr>
          <p:nvPr>
            <p:ph type="title"/>
          </p:nvPr>
        </p:nvSpPr>
        <p:spPr/>
        <p:txBody>
          <a:bodyPr/>
          <a:lstStyle/>
          <a:p>
            <a:r>
              <a:rPr lang="en-US" dirty="0"/>
              <a:t>Compare Means for 2 layers</a:t>
            </a:r>
            <a:endParaRPr lang="en-GB" dirty="0"/>
          </a:p>
        </p:txBody>
      </p:sp>
      <p:sp>
        <p:nvSpPr>
          <p:cNvPr id="5" name="Slide Number Placeholder 4">
            <a:extLst>
              <a:ext uri="{FF2B5EF4-FFF2-40B4-BE49-F238E27FC236}">
                <a16:creationId xmlns:a16="http://schemas.microsoft.com/office/drawing/2014/main" id="{0CD59D37-C9B6-998C-1028-31BF5963749B}"/>
              </a:ext>
            </a:extLst>
          </p:cNvPr>
          <p:cNvSpPr>
            <a:spLocks noGrp="1"/>
          </p:cNvSpPr>
          <p:nvPr>
            <p:ph type="sldNum" sz="quarter" idx="12"/>
          </p:nvPr>
        </p:nvSpPr>
        <p:spPr/>
        <p:txBody>
          <a:bodyPr/>
          <a:lstStyle/>
          <a:p>
            <a:pPr rtl="0"/>
            <a:fld id="{401CF334-2D5C-4859-84A6-CA7E6E43FAEB}" type="slidenum">
              <a:rPr lang="en-GB" noProof="0" smtClean="0"/>
              <a:t>20</a:t>
            </a:fld>
            <a:endParaRPr lang="en-GB" noProof="0" dirty="0"/>
          </a:p>
        </p:txBody>
      </p:sp>
      <p:pic>
        <p:nvPicPr>
          <p:cNvPr id="7" name="Content Placeholder 6">
            <a:extLst>
              <a:ext uri="{FF2B5EF4-FFF2-40B4-BE49-F238E27FC236}">
                <a16:creationId xmlns:a16="http://schemas.microsoft.com/office/drawing/2014/main" id="{43A89555-D6AA-2DCE-25D4-17C2D30AA72A}"/>
              </a:ext>
            </a:extLst>
          </p:cNvPr>
          <p:cNvPicPr>
            <a:picLocks noGrp="1" noChangeAspect="1"/>
          </p:cNvPicPr>
          <p:nvPr>
            <p:ph idx="1"/>
          </p:nvPr>
        </p:nvPicPr>
        <p:blipFill>
          <a:blip r:embed="rId2"/>
          <a:stretch>
            <a:fillRect/>
          </a:stretch>
        </p:blipFill>
        <p:spPr>
          <a:xfrm>
            <a:off x="6298502" y="2544685"/>
            <a:ext cx="4711942" cy="3010055"/>
          </a:xfrm>
          <a:prstGeom prst="rect">
            <a:avLst/>
          </a:prstGeom>
        </p:spPr>
      </p:pic>
      <p:pic>
        <p:nvPicPr>
          <p:cNvPr id="6" name="Picture 5">
            <a:extLst>
              <a:ext uri="{FF2B5EF4-FFF2-40B4-BE49-F238E27FC236}">
                <a16:creationId xmlns:a16="http://schemas.microsoft.com/office/drawing/2014/main" id="{5BB0E3EB-DB92-81A6-08DE-211D0B219EA5}"/>
              </a:ext>
            </a:extLst>
          </p:cNvPr>
          <p:cNvPicPr>
            <a:picLocks noChangeAspect="1"/>
          </p:cNvPicPr>
          <p:nvPr/>
        </p:nvPicPr>
        <p:blipFill>
          <a:blip r:embed="rId3"/>
          <a:stretch>
            <a:fillRect/>
          </a:stretch>
        </p:blipFill>
        <p:spPr>
          <a:xfrm>
            <a:off x="609600" y="2557386"/>
            <a:ext cx="4699242" cy="2997354"/>
          </a:xfrm>
          <a:prstGeom prst="rect">
            <a:avLst/>
          </a:prstGeom>
        </p:spPr>
      </p:pic>
      <p:sp>
        <p:nvSpPr>
          <p:cNvPr id="9" name="TextBox 8">
            <a:extLst>
              <a:ext uri="{FF2B5EF4-FFF2-40B4-BE49-F238E27FC236}">
                <a16:creationId xmlns:a16="http://schemas.microsoft.com/office/drawing/2014/main" id="{E84899EA-A153-1E93-ABF8-1C14E0204A08}"/>
              </a:ext>
            </a:extLst>
          </p:cNvPr>
          <p:cNvSpPr txBox="1"/>
          <p:nvPr/>
        </p:nvSpPr>
        <p:spPr>
          <a:xfrm>
            <a:off x="609600" y="2004808"/>
            <a:ext cx="222596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800" dirty="0"/>
              <a:t>Layer 1: sex </a:t>
            </a:r>
            <a:endParaRPr lang="en-GB" sz="2800" dirty="0"/>
          </a:p>
        </p:txBody>
      </p:sp>
      <p:sp>
        <p:nvSpPr>
          <p:cNvPr id="10" name="TextBox 9">
            <a:extLst>
              <a:ext uri="{FF2B5EF4-FFF2-40B4-BE49-F238E27FC236}">
                <a16:creationId xmlns:a16="http://schemas.microsoft.com/office/drawing/2014/main" id="{29611707-F7AB-906F-99B1-6A46801F3255}"/>
              </a:ext>
            </a:extLst>
          </p:cNvPr>
          <p:cNvSpPr txBox="1"/>
          <p:nvPr/>
        </p:nvSpPr>
        <p:spPr>
          <a:xfrm>
            <a:off x="6428508" y="1949266"/>
            <a:ext cx="280785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dirty="0"/>
              <a:t>Layer 2: health </a:t>
            </a:r>
            <a:endParaRPr lang="en-GB" sz="2800" dirty="0"/>
          </a:p>
        </p:txBody>
      </p:sp>
      <p:sp>
        <p:nvSpPr>
          <p:cNvPr id="11" name="Oval 10">
            <a:extLst>
              <a:ext uri="{FF2B5EF4-FFF2-40B4-BE49-F238E27FC236}">
                <a16:creationId xmlns:a16="http://schemas.microsoft.com/office/drawing/2014/main" id="{D5AE003A-783D-ED65-2A42-49F8EDAB1755}"/>
              </a:ext>
            </a:extLst>
          </p:cNvPr>
          <p:cNvSpPr/>
          <p:nvPr/>
        </p:nvSpPr>
        <p:spPr>
          <a:xfrm>
            <a:off x="9135112" y="3805382"/>
            <a:ext cx="932873" cy="5264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5DC25CEE-5A69-4A31-B226-CF47BBC96825}"/>
              </a:ext>
            </a:extLst>
          </p:cNvPr>
          <p:cNvSpPr/>
          <p:nvPr/>
        </p:nvSpPr>
        <p:spPr>
          <a:xfrm rot="10800000">
            <a:off x="10151637" y="3890121"/>
            <a:ext cx="886691" cy="319181"/>
          </a:xfrm>
          <a:prstGeom prst="rightArrow">
            <a:avLst>
              <a:gd name="adj1" fmla="val 68881"/>
              <a:gd name="adj2" fmla="val 500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66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4E74-74A7-6B72-DAFF-A009A3A72474}"/>
              </a:ext>
            </a:extLst>
          </p:cNvPr>
          <p:cNvSpPr>
            <a:spLocks noGrp="1"/>
          </p:cNvSpPr>
          <p:nvPr>
            <p:ph type="title"/>
          </p:nvPr>
        </p:nvSpPr>
        <p:spPr/>
        <p:txBody>
          <a:bodyPr/>
          <a:lstStyle/>
          <a:p>
            <a:r>
              <a:rPr lang="en-US" dirty="0"/>
              <a:t>Compare Means for 2 layers: output</a:t>
            </a:r>
            <a:endParaRPr lang="en-GB" dirty="0"/>
          </a:p>
        </p:txBody>
      </p:sp>
      <p:pic>
        <p:nvPicPr>
          <p:cNvPr id="7" name="Content Placeholder 6">
            <a:extLst>
              <a:ext uri="{FF2B5EF4-FFF2-40B4-BE49-F238E27FC236}">
                <a16:creationId xmlns:a16="http://schemas.microsoft.com/office/drawing/2014/main" id="{B5CC3851-9926-5897-489D-F382F2AC3F58}"/>
              </a:ext>
            </a:extLst>
          </p:cNvPr>
          <p:cNvPicPr>
            <a:picLocks noGrp="1" noChangeAspect="1"/>
          </p:cNvPicPr>
          <p:nvPr>
            <p:ph idx="1"/>
          </p:nvPr>
        </p:nvPicPr>
        <p:blipFill>
          <a:blip r:embed="rId2"/>
          <a:stretch>
            <a:fillRect/>
          </a:stretch>
        </p:blipFill>
        <p:spPr>
          <a:xfrm>
            <a:off x="240290" y="1971675"/>
            <a:ext cx="4629059" cy="3376180"/>
          </a:xfrm>
        </p:spPr>
      </p:pic>
      <p:sp>
        <p:nvSpPr>
          <p:cNvPr id="5" name="Slide Number Placeholder 4">
            <a:extLst>
              <a:ext uri="{FF2B5EF4-FFF2-40B4-BE49-F238E27FC236}">
                <a16:creationId xmlns:a16="http://schemas.microsoft.com/office/drawing/2014/main" id="{A6CBFF00-BBA3-46C4-2C6F-EC8E4555663D}"/>
              </a:ext>
            </a:extLst>
          </p:cNvPr>
          <p:cNvSpPr>
            <a:spLocks noGrp="1"/>
          </p:cNvSpPr>
          <p:nvPr>
            <p:ph type="sldNum" sz="quarter" idx="12"/>
          </p:nvPr>
        </p:nvSpPr>
        <p:spPr/>
        <p:txBody>
          <a:bodyPr/>
          <a:lstStyle/>
          <a:p>
            <a:pPr rtl="0"/>
            <a:fld id="{401CF334-2D5C-4859-84A6-CA7E6E43FAEB}" type="slidenum">
              <a:rPr lang="en-GB" noProof="0" smtClean="0"/>
              <a:t>21</a:t>
            </a:fld>
            <a:endParaRPr lang="en-GB" noProof="0" dirty="0"/>
          </a:p>
        </p:txBody>
      </p:sp>
      <p:grpSp>
        <p:nvGrpSpPr>
          <p:cNvPr id="14" name="Group 13">
            <a:extLst>
              <a:ext uri="{FF2B5EF4-FFF2-40B4-BE49-F238E27FC236}">
                <a16:creationId xmlns:a16="http://schemas.microsoft.com/office/drawing/2014/main" id="{FA11B3BF-3FA3-91B8-0C7E-80A15F38C142}"/>
              </a:ext>
            </a:extLst>
          </p:cNvPr>
          <p:cNvGrpSpPr/>
          <p:nvPr/>
        </p:nvGrpSpPr>
        <p:grpSpPr>
          <a:xfrm>
            <a:off x="5238894" y="1736436"/>
            <a:ext cx="6953106" cy="3611419"/>
            <a:chOff x="5238894" y="1736436"/>
            <a:chExt cx="6953106" cy="3611419"/>
          </a:xfrm>
        </p:grpSpPr>
        <p:pic>
          <p:nvPicPr>
            <p:cNvPr id="9" name="Picture 8">
              <a:extLst>
                <a:ext uri="{FF2B5EF4-FFF2-40B4-BE49-F238E27FC236}">
                  <a16:creationId xmlns:a16="http://schemas.microsoft.com/office/drawing/2014/main" id="{2D87FC80-ECE7-7A2C-6363-F10CE5047663}"/>
                </a:ext>
              </a:extLst>
            </p:cNvPr>
            <p:cNvPicPr>
              <a:picLocks noChangeAspect="1"/>
            </p:cNvPicPr>
            <p:nvPr/>
          </p:nvPicPr>
          <p:blipFill>
            <a:blip r:embed="rId3"/>
            <a:stretch>
              <a:fillRect/>
            </a:stretch>
          </p:blipFill>
          <p:spPr>
            <a:xfrm>
              <a:off x="5238894" y="1971675"/>
              <a:ext cx="6863769" cy="1593561"/>
            </a:xfrm>
            <a:prstGeom prst="rect">
              <a:avLst/>
            </a:prstGeom>
          </p:spPr>
        </p:pic>
        <p:pic>
          <p:nvPicPr>
            <p:cNvPr id="11" name="Picture 10">
              <a:extLst>
                <a:ext uri="{FF2B5EF4-FFF2-40B4-BE49-F238E27FC236}">
                  <a16:creationId xmlns:a16="http://schemas.microsoft.com/office/drawing/2014/main" id="{8393852E-EE2D-713F-30BD-87683CE77433}"/>
                </a:ext>
              </a:extLst>
            </p:cNvPr>
            <p:cNvPicPr>
              <a:picLocks noChangeAspect="1"/>
            </p:cNvPicPr>
            <p:nvPr/>
          </p:nvPicPr>
          <p:blipFill>
            <a:blip r:embed="rId4"/>
            <a:stretch>
              <a:fillRect/>
            </a:stretch>
          </p:blipFill>
          <p:spPr>
            <a:xfrm>
              <a:off x="5311052" y="3967451"/>
              <a:ext cx="3195309" cy="1103313"/>
            </a:xfrm>
            <a:prstGeom prst="rect">
              <a:avLst/>
            </a:prstGeom>
          </p:spPr>
        </p:pic>
        <p:sp>
          <p:nvSpPr>
            <p:cNvPr id="12" name="Rectangle 11">
              <a:extLst>
                <a:ext uri="{FF2B5EF4-FFF2-40B4-BE49-F238E27FC236}">
                  <a16:creationId xmlns:a16="http://schemas.microsoft.com/office/drawing/2014/main" id="{D405FC5B-E158-3C6B-7043-2C2D03456216}"/>
                </a:ext>
              </a:extLst>
            </p:cNvPr>
            <p:cNvSpPr/>
            <p:nvPr/>
          </p:nvSpPr>
          <p:spPr>
            <a:xfrm>
              <a:off x="5238894" y="1736436"/>
              <a:ext cx="6953106" cy="361141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09E5E5F-66AA-5983-EFF9-22FEC82E4D4C}"/>
                </a:ext>
              </a:extLst>
            </p:cNvPr>
            <p:cNvSpPr txBox="1"/>
            <p:nvPr/>
          </p:nvSpPr>
          <p:spPr>
            <a:xfrm>
              <a:off x="8778240" y="4157012"/>
              <a:ext cx="3173470" cy="369332"/>
            </a:xfrm>
            <a:prstGeom prst="rect">
              <a:avLst/>
            </a:prstGeom>
            <a:noFill/>
          </p:spPr>
          <p:txBody>
            <a:bodyPr wrap="square" rtlCol="0">
              <a:spAutoFit/>
            </a:bodyPr>
            <a:lstStyle/>
            <a:p>
              <a:r>
                <a:rPr lang="th-TH" dirty="0">
                  <a:solidFill>
                    <a:srgbClr val="FF0000"/>
                  </a:solidFill>
                </a:rPr>
                <a:t>ผลส่วนนี้จะเหมือนกับ </a:t>
              </a:r>
              <a:r>
                <a:rPr lang="en-US" dirty="0">
                  <a:solidFill>
                    <a:srgbClr val="FF0000"/>
                  </a:solidFill>
                </a:rPr>
                <a:t>Layer 1</a:t>
              </a:r>
              <a:endParaRPr lang="en-GB" dirty="0">
                <a:solidFill>
                  <a:srgbClr val="FF0000"/>
                </a:solidFill>
              </a:endParaRPr>
            </a:p>
          </p:txBody>
        </p:sp>
      </p:grpSp>
    </p:spTree>
    <p:extLst>
      <p:ext uri="{BB962C8B-B14F-4D97-AF65-F5344CB8AC3E}">
        <p14:creationId xmlns:p14="http://schemas.microsoft.com/office/powerpoint/2010/main" val="27144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079A-A930-67E3-3AFF-F180BBFE9369}"/>
              </a:ext>
            </a:extLst>
          </p:cNvPr>
          <p:cNvSpPr>
            <a:spLocks noGrp="1"/>
          </p:cNvSpPr>
          <p:nvPr>
            <p:ph type="title"/>
          </p:nvPr>
        </p:nvSpPr>
        <p:spPr/>
        <p:txBody>
          <a:bodyPr/>
          <a:lstStyle/>
          <a:p>
            <a:r>
              <a:rPr lang="en-US" dirty="0"/>
              <a:t>Simple Linear regression</a:t>
            </a:r>
            <a:endParaRPr lang="en-GB" dirty="0"/>
          </a:p>
        </p:txBody>
      </p:sp>
      <p:sp>
        <p:nvSpPr>
          <p:cNvPr id="3" name="Content Placeholder 2">
            <a:extLst>
              <a:ext uri="{FF2B5EF4-FFF2-40B4-BE49-F238E27FC236}">
                <a16:creationId xmlns:a16="http://schemas.microsoft.com/office/drawing/2014/main" id="{58CAB01E-CE3D-9068-1508-CF5A0FFA26F9}"/>
              </a:ext>
            </a:extLst>
          </p:cNvPr>
          <p:cNvSpPr>
            <a:spLocks noGrp="1"/>
          </p:cNvSpPr>
          <p:nvPr>
            <p:ph idx="1"/>
          </p:nvPr>
        </p:nvSpPr>
        <p:spPr/>
        <p:txBody>
          <a:bodyPr>
            <a:normAutofit/>
          </a:bodyPr>
          <a:lstStyle/>
          <a:p>
            <a:r>
              <a:rPr lang="en-US" sz="2400" dirty="0"/>
              <a:t>Click Analyze &gt; Regression &gt; Linear... on the top menu, as shown below:</a:t>
            </a:r>
            <a:endParaRPr lang="en-GB" sz="2400" dirty="0"/>
          </a:p>
        </p:txBody>
      </p:sp>
      <p:sp>
        <p:nvSpPr>
          <p:cNvPr id="5" name="Slide Number Placeholder 4">
            <a:extLst>
              <a:ext uri="{FF2B5EF4-FFF2-40B4-BE49-F238E27FC236}">
                <a16:creationId xmlns:a16="http://schemas.microsoft.com/office/drawing/2014/main" id="{1DFE9B78-A965-8EB1-6BE3-83DDF5852C87}"/>
              </a:ext>
            </a:extLst>
          </p:cNvPr>
          <p:cNvSpPr>
            <a:spLocks noGrp="1"/>
          </p:cNvSpPr>
          <p:nvPr>
            <p:ph type="sldNum" sz="quarter" idx="12"/>
          </p:nvPr>
        </p:nvSpPr>
        <p:spPr/>
        <p:txBody>
          <a:bodyPr/>
          <a:lstStyle/>
          <a:p>
            <a:pPr rtl="0"/>
            <a:fld id="{401CF334-2D5C-4859-84A6-CA7E6E43FAEB}" type="slidenum">
              <a:rPr lang="en-GB" noProof="0" smtClean="0"/>
              <a:t>22</a:t>
            </a:fld>
            <a:endParaRPr lang="en-GB" noProof="0" dirty="0"/>
          </a:p>
        </p:txBody>
      </p:sp>
      <p:grpSp>
        <p:nvGrpSpPr>
          <p:cNvPr id="6" name="Group 5">
            <a:extLst>
              <a:ext uri="{FF2B5EF4-FFF2-40B4-BE49-F238E27FC236}">
                <a16:creationId xmlns:a16="http://schemas.microsoft.com/office/drawing/2014/main" id="{8DF7E588-3879-B91F-54DA-E6296E3735A4}"/>
              </a:ext>
            </a:extLst>
          </p:cNvPr>
          <p:cNvGrpSpPr/>
          <p:nvPr/>
        </p:nvGrpSpPr>
        <p:grpSpPr>
          <a:xfrm>
            <a:off x="68651" y="2377998"/>
            <a:ext cx="4574294" cy="3612900"/>
            <a:chOff x="967285" y="2321372"/>
            <a:chExt cx="5614818" cy="4272816"/>
          </a:xfrm>
        </p:grpSpPr>
        <p:pic>
          <p:nvPicPr>
            <p:cNvPr id="7" name="Picture 6">
              <a:extLst>
                <a:ext uri="{FF2B5EF4-FFF2-40B4-BE49-F238E27FC236}">
                  <a16:creationId xmlns:a16="http://schemas.microsoft.com/office/drawing/2014/main" id="{93AD989A-9E1F-39C7-7DFA-F24902F6C6C0}"/>
                </a:ext>
              </a:extLst>
            </p:cNvPr>
            <p:cNvPicPr>
              <a:picLocks noChangeAspect="1"/>
            </p:cNvPicPr>
            <p:nvPr/>
          </p:nvPicPr>
          <p:blipFill>
            <a:blip r:embed="rId2"/>
            <a:stretch>
              <a:fillRect/>
            </a:stretch>
          </p:blipFill>
          <p:spPr>
            <a:xfrm>
              <a:off x="967285" y="2321372"/>
              <a:ext cx="5614818" cy="4272816"/>
            </a:xfrm>
            <a:prstGeom prst="rect">
              <a:avLst/>
            </a:prstGeom>
          </p:spPr>
        </p:pic>
        <p:sp>
          <p:nvSpPr>
            <p:cNvPr id="8" name="Oval 7">
              <a:extLst>
                <a:ext uri="{FF2B5EF4-FFF2-40B4-BE49-F238E27FC236}">
                  <a16:creationId xmlns:a16="http://schemas.microsoft.com/office/drawing/2014/main" id="{7C5904BC-12F2-A19D-B7EF-AA340AA6A3A5}"/>
                </a:ext>
              </a:extLst>
            </p:cNvPr>
            <p:cNvSpPr/>
            <p:nvPr/>
          </p:nvSpPr>
          <p:spPr>
            <a:xfrm>
              <a:off x="2324407" y="2412124"/>
              <a:ext cx="631627" cy="40419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6E10B4A-6073-A299-E5CE-F13DD51703AE}"/>
                </a:ext>
              </a:extLst>
            </p:cNvPr>
            <p:cNvSpPr/>
            <p:nvPr/>
          </p:nvSpPr>
          <p:spPr>
            <a:xfrm>
              <a:off x="2524104" y="4110216"/>
              <a:ext cx="631627" cy="40419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213D8EA-A0CC-B0A8-34FC-80F2CD06CCCE}"/>
                </a:ext>
              </a:extLst>
            </p:cNvPr>
            <p:cNvSpPr/>
            <p:nvPr/>
          </p:nvSpPr>
          <p:spPr>
            <a:xfrm>
              <a:off x="4008690" y="4312311"/>
              <a:ext cx="631627" cy="40419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extLst>
              <a:ext uri="{FF2B5EF4-FFF2-40B4-BE49-F238E27FC236}">
                <a16:creationId xmlns:a16="http://schemas.microsoft.com/office/drawing/2014/main" id="{147F0999-4D65-1DB7-A70F-4571E0FBCBAD}"/>
              </a:ext>
            </a:extLst>
          </p:cNvPr>
          <p:cNvPicPr>
            <a:picLocks noChangeAspect="1"/>
          </p:cNvPicPr>
          <p:nvPr/>
        </p:nvPicPr>
        <p:blipFill>
          <a:blip r:embed="rId3"/>
          <a:stretch>
            <a:fillRect/>
          </a:stretch>
        </p:blipFill>
        <p:spPr>
          <a:xfrm>
            <a:off x="8864266" y="2624960"/>
            <a:ext cx="3259083" cy="3365938"/>
          </a:xfrm>
          <a:prstGeom prst="rect">
            <a:avLst/>
          </a:prstGeom>
        </p:spPr>
      </p:pic>
      <p:pic>
        <p:nvPicPr>
          <p:cNvPr id="14" name="Picture 13">
            <a:extLst>
              <a:ext uri="{FF2B5EF4-FFF2-40B4-BE49-F238E27FC236}">
                <a16:creationId xmlns:a16="http://schemas.microsoft.com/office/drawing/2014/main" id="{0C3395DD-99E0-9B61-C125-11066F2DF6F3}"/>
              </a:ext>
            </a:extLst>
          </p:cNvPr>
          <p:cNvPicPr>
            <a:picLocks noChangeAspect="1"/>
          </p:cNvPicPr>
          <p:nvPr/>
        </p:nvPicPr>
        <p:blipFill>
          <a:blip r:embed="rId4"/>
          <a:stretch>
            <a:fillRect/>
          </a:stretch>
        </p:blipFill>
        <p:spPr>
          <a:xfrm>
            <a:off x="4816364" y="2624959"/>
            <a:ext cx="3922005" cy="3365937"/>
          </a:xfrm>
          <a:prstGeom prst="rect">
            <a:avLst/>
          </a:prstGeom>
        </p:spPr>
      </p:pic>
    </p:spTree>
    <p:extLst>
      <p:ext uri="{BB962C8B-B14F-4D97-AF65-F5344CB8AC3E}">
        <p14:creationId xmlns:p14="http://schemas.microsoft.com/office/powerpoint/2010/main" val="478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B2DF-44D0-AECD-8A12-BBFA80BF79AE}"/>
              </a:ext>
            </a:extLst>
          </p:cNvPr>
          <p:cNvSpPr>
            <a:spLocks noGrp="1"/>
          </p:cNvSpPr>
          <p:nvPr>
            <p:ph type="title"/>
          </p:nvPr>
        </p:nvSpPr>
        <p:spPr/>
        <p:txBody>
          <a:bodyPr/>
          <a:lstStyle/>
          <a:p>
            <a:r>
              <a:rPr lang="en-US" dirty="0"/>
              <a:t>Simple Linear regression </a:t>
            </a:r>
            <a:endParaRPr lang="en-GB" dirty="0"/>
          </a:p>
        </p:txBody>
      </p:sp>
      <p:pic>
        <p:nvPicPr>
          <p:cNvPr id="7" name="Content Placeholder 6">
            <a:extLst>
              <a:ext uri="{FF2B5EF4-FFF2-40B4-BE49-F238E27FC236}">
                <a16:creationId xmlns:a16="http://schemas.microsoft.com/office/drawing/2014/main" id="{CDD82939-2874-5BC5-777D-E05A63ACDA0E}"/>
              </a:ext>
            </a:extLst>
          </p:cNvPr>
          <p:cNvPicPr>
            <a:picLocks noGrp="1" noChangeAspect="1"/>
          </p:cNvPicPr>
          <p:nvPr>
            <p:ph idx="1"/>
          </p:nvPr>
        </p:nvPicPr>
        <p:blipFill>
          <a:blip r:embed="rId2"/>
          <a:stretch>
            <a:fillRect/>
          </a:stretch>
        </p:blipFill>
        <p:spPr>
          <a:xfrm>
            <a:off x="730633" y="2004808"/>
            <a:ext cx="4676775" cy="1285875"/>
          </a:xfrm>
        </p:spPr>
      </p:pic>
      <p:sp>
        <p:nvSpPr>
          <p:cNvPr id="5" name="Slide Number Placeholder 4">
            <a:extLst>
              <a:ext uri="{FF2B5EF4-FFF2-40B4-BE49-F238E27FC236}">
                <a16:creationId xmlns:a16="http://schemas.microsoft.com/office/drawing/2014/main" id="{9B789CAF-EC47-5B9C-9E08-C9C241B3F98D}"/>
              </a:ext>
            </a:extLst>
          </p:cNvPr>
          <p:cNvSpPr>
            <a:spLocks noGrp="1"/>
          </p:cNvSpPr>
          <p:nvPr>
            <p:ph type="sldNum" sz="quarter" idx="12"/>
          </p:nvPr>
        </p:nvSpPr>
        <p:spPr/>
        <p:txBody>
          <a:bodyPr/>
          <a:lstStyle/>
          <a:p>
            <a:pPr rtl="0"/>
            <a:fld id="{401CF334-2D5C-4859-84A6-CA7E6E43FAEB}" type="slidenum">
              <a:rPr lang="en-GB" noProof="0" smtClean="0"/>
              <a:t>23</a:t>
            </a:fld>
            <a:endParaRPr lang="en-GB" noProof="0" dirty="0"/>
          </a:p>
        </p:txBody>
      </p:sp>
      <p:sp>
        <p:nvSpPr>
          <p:cNvPr id="12" name="Arrow: Right 11">
            <a:extLst>
              <a:ext uri="{FF2B5EF4-FFF2-40B4-BE49-F238E27FC236}">
                <a16:creationId xmlns:a16="http://schemas.microsoft.com/office/drawing/2014/main" id="{62C8E21B-4EF6-0680-BDF5-3C9A07C012FF}"/>
              </a:ext>
            </a:extLst>
          </p:cNvPr>
          <p:cNvSpPr/>
          <p:nvPr/>
        </p:nvSpPr>
        <p:spPr>
          <a:xfrm>
            <a:off x="5757534" y="2403117"/>
            <a:ext cx="509259" cy="504497"/>
          </a:xfrm>
          <a:prstGeom prst="rightArrow">
            <a:avLst>
              <a:gd name="adj1" fmla="val 6562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D6C4B6C-50CA-3BE7-12EE-F9718B38CC63}"/>
              </a:ext>
            </a:extLst>
          </p:cNvPr>
          <p:cNvSpPr txBox="1"/>
          <p:nvPr/>
        </p:nvSpPr>
        <p:spPr>
          <a:xfrm>
            <a:off x="6393410" y="2515330"/>
            <a:ext cx="5798590" cy="338554"/>
          </a:xfrm>
          <a:prstGeom prst="rect">
            <a:avLst/>
          </a:prstGeom>
          <a:noFill/>
        </p:spPr>
        <p:txBody>
          <a:bodyPr wrap="square" rtlCol="0">
            <a:spAutoFit/>
          </a:bodyPr>
          <a:lstStyle/>
          <a:p>
            <a:r>
              <a:rPr lang="en-US" sz="1600" dirty="0"/>
              <a:t>Income </a:t>
            </a:r>
            <a:r>
              <a:rPr lang="th-TH" sz="1600" dirty="0"/>
              <a:t>สามารถอธิบายการเปลี่ยนแปลงของ</a:t>
            </a:r>
            <a:r>
              <a:rPr lang="en-US" sz="1600" dirty="0"/>
              <a:t> </a:t>
            </a:r>
            <a:r>
              <a:rPr lang="en-US" sz="1600" dirty="0" err="1"/>
              <a:t>exp_food</a:t>
            </a:r>
            <a:r>
              <a:rPr lang="en-US" sz="1600" dirty="0"/>
              <a:t> </a:t>
            </a:r>
            <a:r>
              <a:rPr lang="th-TH" sz="1600" dirty="0"/>
              <a:t>ได้ </a:t>
            </a:r>
            <a:r>
              <a:rPr lang="en-US" sz="1600" dirty="0"/>
              <a:t>26.4%</a:t>
            </a:r>
            <a:endParaRPr lang="en-GB" sz="1600" dirty="0"/>
          </a:p>
        </p:txBody>
      </p:sp>
      <p:sp>
        <p:nvSpPr>
          <p:cNvPr id="14" name="Oval 13">
            <a:extLst>
              <a:ext uri="{FF2B5EF4-FFF2-40B4-BE49-F238E27FC236}">
                <a16:creationId xmlns:a16="http://schemas.microsoft.com/office/drawing/2014/main" id="{67577D17-6A4C-774B-F2C7-A2891D7D61AD}"/>
              </a:ext>
            </a:extLst>
          </p:cNvPr>
          <p:cNvSpPr/>
          <p:nvPr/>
        </p:nvSpPr>
        <p:spPr>
          <a:xfrm>
            <a:off x="1898738" y="2299257"/>
            <a:ext cx="631627" cy="6372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612B07AC-D95E-EF44-F779-FE1B4ED2C866}"/>
              </a:ext>
            </a:extLst>
          </p:cNvPr>
          <p:cNvGrpSpPr/>
          <p:nvPr/>
        </p:nvGrpSpPr>
        <p:grpSpPr>
          <a:xfrm>
            <a:off x="730633" y="3683382"/>
            <a:ext cx="5153025" cy="1666875"/>
            <a:chOff x="730633" y="3683382"/>
            <a:chExt cx="5153025" cy="1666875"/>
          </a:xfrm>
        </p:grpSpPr>
        <p:pic>
          <p:nvPicPr>
            <p:cNvPr id="9" name="Picture 8">
              <a:extLst>
                <a:ext uri="{FF2B5EF4-FFF2-40B4-BE49-F238E27FC236}">
                  <a16:creationId xmlns:a16="http://schemas.microsoft.com/office/drawing/2014/main" id="{CC1510C4-3746-2B1B-BD13-22841F636256}"/>
                </a:ext>
              </a:extLst>
            </p:cNvPr>
            <p:cNvPicPr>
              <a:picLocks noChangeAspect="1"/>
            </p:cNvPicPr>
            <p:nvPr/>
          </p:nvPicPr>
          <p:blipFill>
            <a:blip r:embed="rId3"/>
            <a:stretch>
              <a:fillRect/>
            </a:stretch>
          </p:blipFill>
          <p:spPr>
            <a:xfrm>
              <a:off x="730633" y="3683382"/>
              <a:ext cx="5153025" cy="1666875"/>
            </a:xfrm>
            <a:prstGeom prst="rect">
              <a:avLst/>
            </a:prstGeom>
          </p:spPr>
        </p:pic>
        <p:sp>
          <p:nvSpPr>
            <p:cNvPr id="15" name="Oval 14">
              <a:extLst>
                <a:ext uri="{FF2B5EF4-FFF2-40B4-BE49-F238E27FC236}">
                  <a16:creationId xmlns:a16="http://schemas.microsoft.com/office/drawing/2014/main" id="{5852BA5C-C102-226D-B8AF-A366B0724E63}"/>
                </a:ext>
              </a:extLst>
            </p:cNvPr>
            <p:cNvSpPr/>
            <p:nvPr/>
          </p:nvSpPr>
          <p:spPr>
            <a:xfrm>
              <a:off x="4516821" y="4026075"/>
              <a:ext cx="1240713" cy="63727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97FA9387-FABC-189C-0ACA-25EB41E0326A}"/>
              </a:ext>
            </a:extLst>
          </p:cNvPr>
          <p:cNvSpPr txBox="1"/>
          <p:nvPr/>
        </p:nvSpPr>
        <p:spPr>
          <a:xfrm>
            <a:off x="6648159" y="4224431"/>
            <a:ext cx="5333634" cy="584775"/>
          </a:xfrm>
          <a:prstGeom prst="rect">
            <a:avLst/>
          </a:prstGeom>
          <a:noFill/>
        </p:spPr>
        <p:txBody>
          <a:bodyPr wrap="square">
            <a:spAutoFit/>
          </a:bodyPr>
          <a:lstStyle/>
          <a:p>
            <a:r>
              <a:rPr lang="th-TH" sz="1600" dirty="0"/>
              <a:t>โดยรวมแล้ว โมเดลการถดถอยทำนายตัวแปรผลลัพธ์ได้อย่างมีนัยสำคัญทางสถิติ </a:t>
            </a:r>
            <a:r>
              <a:rPr lang="en-US" sz="1600" dirty="0"/>
              <a:t>[</a:t>
            </a:r>
            <a:r>
              <a:rPr lang="en-US" sz="1600" i="1" dirty="0"/>
              <a:t>F</a:t>
            </a:r>
            <a:r>
              <a:rPr lang="en-US" sz="1600" dirty="0"/>
              <a:t>(1,524)=188.34, </a:t>
            </a:r>
            <a:r>
              <a:rPr lang="en-US" sz="1600" i="1" dirty="0"/>
              <a:t>p</a:t>
            </a:r>
            <a:r>
              <a:rPr lang="en-US" sz="1600" dirty="0"/>
              <a:t> &lt; .001]</a:t>
            </a:r>
            <a:endParaRPr lang="en-GB" sz="1600" dirty="0"/>
          </a:p>
        </p:txBody>
      </p:sp>
      <p:sp>
        <p:nvSpPr>
          <p:cNvPr id="18" name="Arrow: Right 17">
            <a:extLst>
              <a:ext uri="{FF2B5EF4-FFF2-40B4-BE49-F238E27FC236}">
                <a16:creationId xmlns:a16="http://schemas.microsoft.com/office/drawing/2014/main" id="{76B4028D-9932-D3F4-0C0B-81C0A79A70A3}"/>
              </a:ext>
            </a:extLst>
          </p:cNvPr>
          <p:cNvSpPr/>
          <p:nvPr/>
        </p:nvSpPr>
        <p:spPr>
          <a:xfrm>
            <a:off x="6096000" y="4167837"/>
            <a:ext cx="509259" cy="504497"/>
          </a:xfrm>
          <a:prstGeom prst="rightArrow">
            <a:avLst>
              <a:gd name="adj1" fmla="val 6562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4A81C917-D64B-953F-CB3A-E5FD9AC94698}"/>
              </a:ext>
            </a:extLst>
          </p:cNvPr>
          <p:cNvSpPr/>
          <p:nvPr/>
        </p:nvSpPr>
        <p:spPr>
          <a:xfrm>
            <a:off x="9038075" y="5999264"/>
            <a:ext cx="509259" cy="504497"/>
          </a:xfrm>
          <a:prstGeom prst="rightArrow">
            <a:avLst>
              <a:gd name="adj1" fmla="val 6562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F21B7CD8-C6C7-4971-F374-923B180DF8C9}"/>
              </a:ext>
            </a:extLst>
          </p:cNvPr>
          <p:cNvSpPr txBox="1"/>
          <p:nvPr/>
        </p:nvSpPr>
        <p:spPr>
          <a:xfrm>
            <a:off x="9547334" y="5528036"/>
            <a:ext cx="2551386" cy="1200329"/>
          </a:xfrm>
          <a:prstGeom prst="rect">
            <a:avLst/>
          </a:prstGeom>
          <a:noFill/>
        </p:spPr>
        <p:txBody>
          <a:bodyPr wrap="square">
            <a:spAutoFit/>
          </a:bodyPr>
          <a:lstStyle/>
          <a:p>
            <a:r>
              <a:rPr lang="en-US" sz="1200" dirty="0"/>
              <a:t>To present the regression equation as:</a:t>
            </a:r>
          </a:p>
          <a:p>
            <a:r>
              <a:rPr lang="en-US" sz="1200" dirty="0" err="1"/>
              <a:t>Exp_food</a:t>
            </a:r>
            <a:r>
              <a:rPr lang="en-US" sz="1200" dirty="0"/>
              <a:t> = 4,007 +0.117(</a:t>
            </a:r>
            <a:r>
              <a:rPr lang="en-US" sz="1200" dirty="0" err="1"/>
              <a:t>inc</a:t>
            </a:r>
            <a:r>
              <a:rPr lang="en-US" sz="1200" dirty="0"/>
              <a:t>)</a:t>
            </a:r>
          </a:p>
          <a:p>
            <a:endParaRPr lang="en-US" sz="1200" dirty="0"/>
          </a:p>
          <a:p>
            <a:r>
              <a:rPr lang="th-TH" sz="1200" dirty="0"/>
              <a:t>รายได้เพิ่มขึ้น </a:t>
            </a:r>
            <a:r>
              <a:rPr lang="en-US" sz="1200" dirty="0"/>
              <a:t>1 </a:t>
            </a:r>
            <a:r>
              <a:rPr lang="th-TH" sz="1200" dirty="0"/>
              <a:t>บาท ส่งผลให้ค่าใช้จ่ายอาหารเพิ่มขึ้น</a:t>
            </a:r>
            <a:r>
              <a:rPr lang="en-US" sz="1200" dirty="0"/>
              <a:t> .117 </a:t>
            </a:r>
            <a:r>
              <a:rPr lang="th-TH" sz="1200" dirty="0"/>
              <a:t>บาท</a:t>
            </a:r>
            <a:endParaRPr lang="en-GB" sz="1200" dirty="0"/>
          </a:p>
        </p:txBody>
      </p:sp>
      <p:sp>
        <p:nvSpPr>
          <p:cNvPr id="10" name="TextBox 9">
            <a:extLst>
              <a:ext uri="{FF2B5EF4-FFF2-40B4-BE49-F238E27FC236}">
                <a16:creationId xmlns:a16="http://schemas.microsoft.com/office/drawing/2014/main" id="{41995011-55A9-B79E-D82D-C68201A4E0C3}"/>
              </a:ext>
            </a:extLst>
          </p:cNvPr>
          <p:cNvSpPr txBox="1"/>
          <p:nvPr/>
        </p:nvSpPr>
        <p:spPr>
          <a:xfrm>
            <a:off x="6186322" y="3574937"/>
            <a:ext cx="5798590" cy="523220"/>
          </a:xfrm>
          <a:prstGeom prst="rect">
            <a:avLst/>
          </a:prstGeom>
          <a:noFill/>
        </p:spPr>
        <p:txBody>
          <a:bodyPr wrap="square">
            <a:spAutoFit/>
          </a:bodyPr>
          <a:lstStyle/>
          <a:p>
            <a:r>
              <a:rPr lang="en-US" sz="1400" dirty="0">
                <a:latin typeface="Chulabhorn Likit Text Light" panose="00000400000000000000" pitchFamily="50" charset="-34"/>
                <a:cs typeface="Chulabhorn Likit Text Light" panose="00000400000000000000" pitchFamily="50" charset="-34"/>
              </a:rPr>
              <a:t>The F-ratio in the ANOVA table (see below) tests whether the </a:t>
            </a:r>
            <a:r>
              <a:rPr lang="en-US" sz="1400" dirty="0">
                <a:latin typeface="Chulabhorn Likit Text Medium" panose="00000600000000000000" pitchFamily="50" charset="-34"/>
                <a:cs typeface="Chulabhorn Likit Text Medium" panose="00000600000000000000" pitchFamily="50" charset="-34"/>
              </a:rPr>
              <a:t>overall regression model is a good fit for the data. </a:t>
            </a:r>
            <a:endParaRPr lang="en-GB" sz="1400" dirty="0">
              <a:latin typeface="Chulabhorn Likit Text Medium" panose="00000600000000000000" pitchFamily="50" charset="-34"/>
              <a:cs typeface="Chulabhorn Likit Text Medium" panose="00000600000000000000" pitchFamily="50" charset="-34"/>
            </a:endParaRPr>
          </a:p>
        </p:txBody>
      </p:sp>
      <p:grpSp>
        <p:nvGrpSpPr>
          <p:cNvPr id="22" name="Group 21">
            <a:extLst>
              <a:ext uri="{FF2B5EF4-FFF2-40B4-BE49-F238E27FC236}">
                <a16:creationId xmlns:a16="http://schemas.microsoft.com/office/drawing/2014/main" id="{DB4273E5-C746-395F-3D25-577593A89FC1}"/>
              </a:ext>
            </a:extLst>
          </p:cNvPr>
          <p:cNvGrpSpPr/>
          <p:nvPr/>
        </p:nvGrpSpPr>
        <p:grpSpPr>
          <a:xfrm>
            <a:off x="730633" y="5048788"/>
            <a:ext cx="11019933" cy="1809212"/>
            <a:chOff x="730633" y="5048788"/>
            <a:chExt cx="11019933" cy="1809212"/>
          </a:xfrm>
        </p:grpSpPr>
        <p:pic>
          <p:nvPicPr>
            <p:cNvPr id="11" name="Picture 10">
              <a:extLst>
                <a:ext uri="{FF2B5EF4-FFF2-40B4-BE49-F238E27FC236}">
                  <a16:creationId xmlns:a16="http://schemas.microsoft.com/office/drawing/2014/main" id="{4D2854F5-EAC9-9BA8-81B9-8FD4956A6B67}"/>
                </a:ext>
              </a:extLst>
            </p:cNvPr>
            <p:cNvPicPr>
              <a:picLocks noChangeAspect="1"/>
            </p:cNvPicPr>
            <p:nvPr/>
          </p:nvPicPr>
          <p:blipFill>
            <a:blip r:embed="rId4"/>
            <a:stretch>
              <a:fillRect/>
            </a:stretch>
          </p:blipFill>
          <p:spPr>
            <a:xfrm>
              <a:off x="730633" y="5410200"/>
              <a:ext cx="8201025" cy="1447800"/>
            </a:xfrm>
            <a:prstGeom prst="rect">
              <a:avLst/>
            </a:prstGeom>
          </p:spPr>
        </p:pic>
        <p:sp>
          <p:nvSpPr>
            <p:cNvPr id="16" name="TextBox 15">
              <a:extLst>
                <a:ext uri="{FF2B5EF4-FFF2-40B4-BE49-F238E27FC236}">
                  <a16:creationId xmlns:a16="http://schemas.microsoft.com/office/drawing/2014/main" id="{7932EFBE-AA2C-1CF7-2922-041330F7AD55}"/>
                </a:ext>
              </a:extLst>
            </p:cNvPr>
            <p:cNvSpPr txBox="1"/>
            <p:nvPr/>
          </p:nvSpPr>
          <p:spPr>
            <a:xfrm>
              <a:off x="5906814" y="5053205"/>
              <a:ext cx="5843752" cy="646331"/>
            </a:xfrm>
            <a:prstGeom prst="rect">
              <a:avLst/>
            </a:prstGeom>
            <a:noFill/>
          </p:spPr>
          <p:txBody>
            <a:bodyPr wrap="square" rtlCol="0">
              <a:spAutoFit/>
            </a:bodyPr>
            <a:lstStyle/>
            <a:p>
              <a:r>
                <a:rPr lang="th-TH" sz="1200" dirty="0">
                  <a:latin typeface="Chulabhorn Likit Text Light" panose="00000400000000000000" pitchFamily="50" charset="-34"/>
                  <a:cs typeface="Chulabhorn Likit Text Light" panose="00000400000000000000" pitchFamily="50" charset="-34"/>
                </a:rPr>
                <a:t>คอลัมน์ "</a:t>
              </a:r>
              <a:r>
                <a:rPr lang="en-GB" sz="1200" dirty="0">
                  <a:latin typeface="Chulabhorn Likit Text Light" panose="00000400000000000000" pitchFamily="50" charset="-34"/>
                  <a:cs typeface="Chulabhorn Likit Text Light" panose="00000400000000000000" pitchFamily="50" charset="-34"/>
                </a:rPr>
                <a:t>Sig." </a:t>
              </a:r>
              <a:r>
                <a:rPr lang="th-TH" sz="1200" dirty="0">
                  <a:latin typeface="Chulabhorn Likit Text Light" panose="00000400000000000000" pitchFamily="50" charset="-34"/>
                  <a:cs typeface="Chulabhorn Likit Text Light" panose="00000400000000000000" pitchFamily="50" charset="-34"/>
                </a:rPr>
                <a:t>ระบุ</a:t>
              </a:r>
              <a:r>
                <a:rPr lang="en-US" sz="1200" dirty="0">
                  <a:latin typeface="Chulabhorn Likit Text Light" panose="00000400000000000000" pitchFamily="50" charset="-34"/>
                  <a:cs typeface="Chulabhorn Likit Text Light" panose="00000400000000000000" pitchFamily="50" charset="-34"/>
                </a:rPr>
                <a:t> </a:t>
              </a:r>
              <a:r>
                <a:rPr lang="th-TH" sz="1200" dirty="0">
                  <a:latin typeface="Chulabhorn Likit Text Light" panose="00000400000000000000" pitchFamily="50" charset="-34"/>
                  <a:cs typeface="Chulabhorn Likit Text Light" panose="00000400000000000000" pitchFamily="50" charset="-34"/>
                </a:rPr>
                <a:t>ค่าสัมประสิทธิ์ตัวแปรอิสระมีความแตกต่างอย่างมีนัยสำคัญทางสถิติจาก 0 (ศูนย์) ถึงแม้ว่าค่าตัดขวาง</a:t>
              </a:r>
              <a:r>
                <a:rPr lang="en-US" sz="1200" dirty="0">
                  <a:latin typeface="Chulabhorn Likit Text Light" panose="00000400000000000000" pitchFamily="50" charset="-34"/>
                  <a:cs typeface="Chulabhorn Likit Text Light" panose="00000400000000000000" pitchFamily="50" charset="-34"/>
                </a:rPr>
                <a:t> (intercept)</a:t>
              </a:r>
              <a:r>
                <a:rPr lang="th-TH" sz="1200" dirty="0">
                  <a:latin typeface="Chulabhorn Likit Text Light" panose="00000400000000000000" pitchFamily="50" charset="-34"/>
                  <a:cs typeface="Chulabhorn Likit Text Light" panose="00000400000000000000" pitchFamily="50" charset="-34"/>
                </a:rPr>
                <a:t> </a:t>
              </a:r>
              <a:r>
                <a:rPr lang="en-GB" sz="1200" dirty="0">
                  <a:latin typeface="Chulabhorn Likit Text Light" panose="00000400000000000000" pitchFamily="50" charset="-34"/>
                  <a:cs typeface="Chulabhorn Likit Text Light" panose="00000400000000000000" pitchFamily="50" charset="-34"/>
                </a:rPr>
                <a:t>B0 </a:t>
              </a:r>
              <a:r>
                <a:rPr lang="th-TH" sz="1200" dirty="0">
                  <a:latin typeface="Chulabhorn Likit Text Light" panose="00000400000000000000" pitchFamily="50" charset="-34"/>
                  <a:cs typeface="Chulabhorn Likit Text Light" panose="00000400000000000000" pitchFamily="50" charset="-34"/>
                </a:rPr>
                <a:t>จะได้รับการทดสอบความสำคัญทางสถิติแล้วก็ตาม แต่ผลลัพธ์นี้ไม่สำคัญ</a:t>
              </a:r>
              <a:r>
                <a:rPr lang="en-US" sz="1200" dirty="0">
                  <a:latin typeface="Chulabhorn Likit Text Light" panose="00000400000000000000" pitchFamily="50" charset="-34"/>
                  <a:cs typeface="Chulabhorn Likit Text Light" panose="00000400000000000000" pitchFamily="50" charset="-34"/>
                </a:rPr>
                <a:t> </a:t>
              </a:r>
              <a:endParaRPr lang="en-GB" sz="1200" dirty="0">
                <a:latin typeface="Chulabhorn Likit Text Light" panose="00000400000000000000" pitchFamily="50" charset="-34"/>
                <a:cs typeface="Chulabhorn Likit Text Light" panose="00000400000000000000" pitchFamily="50" charset="-34"/>
              </a:endParaRPr>
            </a:p>
          </p:txBody>
        </p:sp>
        <p:sp>
          <p:nvSpPr>
            <p:cNvPr id="20" name="Arrow: Curved Down 19">
              <a:extLst>
                <a:ext uri="{FF2B5EF4-FFF2-40B4-BE49-F238E27FC236}">
                  <a16:creationId xmlns:a16="http://schemas.microsoft.com/office/drawing/2014/main" id="{CA3852B1-E72D-A576-5AF5-1536EEF28DCE}"/>
                </a:ext>
              </a:extLst>
            </p:cNvPr>
            <p:cNvSpPr/>
            <p:nvPr/>
          </p:nvSpPr>
          <p:spPr>
            <a:xfrm rot="18414122">
              <a:off x="5273566" y="5273328"/>
              <a:ext cx="717331" cy="26825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extLst>
      <p:ext uri="{BB962C8B-B14F-4D97-AF65-F5344CB8AC3E}">
        <p14:creationId xmlns:p14="http://schemas.microsoft.com/office/powerpoint/2010/main" val="38984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6C2FEB-DD66-AB8F-45CF-7809D73D5360}"/>
              </a:ext>
            </a:extLst>
          </p:cNvPr>
          <p:cNvSpPr>
            <a:spLocks noGrp="1"/>
          </p:cNvSpPr>
          <p:nvPr>
            <p:ph type="title"/>
          </p:nvPr>
        </p:nvSpPr>
        <p:spPr/>
        <p:txBody>
          <a:bodyPr/>
          <a:lstStyle/>
          <a:p>
            <a:r>
              <a:rPr lang="en-GB" dirty="0"/>
              <a:t>Simple Linear regression </a:t>
            </a:r>
          </a:p>
        </p:txBody>
      </p:sp>
      <p:sp>
        <p:nvSpPr>
          <p:cNvPr id="5" name="Slide Number Placeholder 4">
            <a:extLst>
              <a:ext uri="{FF2B5EF4-FFF2-40B4-BE49-F238E27FC236}">
                <a16:creationId xmlns:a16="http://schemas.microsoft.com/office/drawing/2014/main" id="{28781E5C-467E-E024-29B9-434F6B328FDE}"/>
              </a:ext>
            </a:extLst>
          </p:cNvPr>
          <p:cNvSpPr>
            <a:spLocks noGrp="1"/>
          </p:cNvSpPr>
          <p:nvPr>
            <p:ph type="sldNum" sz="quarter" idx="12"/>
          </p:nvPr>
        </p:nvSpPr>
        <p:spPr/>
        <p:txBody>
          <a:bodyPr/>
          <a:lstStyle/>
          <a:p>
            <a:pPr rtl="0"/>
            <a:fld id="{401CF334-2D5C-4859-84A6-CA7E6E43FAEB}" type="slidenum">
              <a:rPr lang="en-GB" noProof="0" smtClean="0"/>
              <a:t>24</a:t>
            </a:fld>
            <a:endParaRPr lang="en-GB" noProof="0" dirty="0"/>
          </a:p>
        </p:txBody>
      </p:sp>
      <p:sp>
        <p:nvSpPr>
          <p:cNvPr id="8" name="TextBox 7">
            <a:extLst>
              <a:ext uri="{FF2B5EF4-FFF2-40B4-BE49-F238E27FC236}">
                <a16:creationId xmlns:a16="http://schemas.microsoft.com/office/drawing/2014/main" id="{E7CFB921-3AD9-DF45-F4E9-1794DF492907}"/>
              </a:ext>
            </a:extLst>
          </p:cNvPr>
          <p:cNvSpPr txBox="1"/>
          <p:nvPr/>
        </p:nvSpPr>
        <p:spPr>
          <a:xfrm>
            <a:off x="781706" y="4028399"/>
            <a:ext cx="5913384" cy="1200329"/>
          </a:xfrm>
          <a:prstGeom prst="rect">
            <a:avLst/>
          </a:prstGeom>
          <a:noFill/>
        </p:spPr>
        <p:txBody>
          <a:bodyPr wrap="square">
            <a:spAutoFit/>
          </a:bodyPr>
          <a:lstStyle/>
          <a:p>
            <a:r>
              <a:rPr lang="en-US" dirty="0"/>
              <a:t>To present the regression equation as:</a:t>
            </a:r>
          </a:p>
          <a:p>
            <a:r>
              <a:rPr lang="en-US" dirty="0" err="1"/>
              <a:t>Exp_food</a:t>
            </a:r>
            <a:r>
              <a:rPr lang="en-US" dirty="0"/>
              <a:t> = 4,007 +0.117(</a:t>
            </a:r>
            <a:r>
              <a:rPr lang="en-US" dirty="0" err="1"/>
              <a:t>inc</a:t>
            </a:r>
            <a:r>
              <a:rPr lang="en-US" dirty="0"/>
              <a:t>)</a:t>
            </a:r>
          </a:p>
          <a:p>
            <a:endParaRPr lang="en-US" dirty="0"/>
          </a:p>
          <a:p>
            <a:r>
              <a:rPr lang="th-TH" dirty="0"/>
              <a:t>รายได้เพิ่มขึ้น </a:t>
            </a:r>
            <a:r>
              <a:rPr lang="en-US" dirty="0"/>
              <a:t>1 </a:t>
            </a:r>
            <a:r>
              <a:rPr lang="th-TH" dirty="0"/>
              <a:t>บาท ส่งผลให้ค่าใช้จ่ายอาหารเพิ่มขึ้น</a:t>
            </a:r>
            <a:r>
              <a:rPr lang="en-US" dirty="0"/>
              <a:t> .117 </a:t>
            </a:r>
            <a:r>
              <a:rPr lang="th-TH" dirty="0"/>
              <a:t>บาท</a:t>
            </a:r>
            <a:endParaRPr lang="en-GB" dirty="0"/>
          </a:p>
        </p:txBody>
      </p:sp>
      <p:grpSp>
        <p:nvGrpSpPr>
          <p:cNvPr id="9" name="Group 8">
            <a:extLst>
              <a:ext uri="{FF2B5EF4-FFF2-40B4-BE49-F238E27FC236}">
                <a16:creationId xmlns:a16="http://schemas.microsoft.com/office/drawing/2014/main" id="{35EA5B27-39CA-D750-1845-7B324E6A7A8C}"/>
              </a:ext>
            </a:extLst>
          </p:cNvPr>
          <p:cNvGrpSpPr/>
          <p:nvPr/>
        </p:nvGrpSpPr>
        <p:grpSpPr>
          <a:xfrm>
            <a:off x="387715" y="1788377"/>
            <a:ext cx="11019933" cy="1809212"/>
            <a:chOff x="730633" y="5048788"/>
            <a:chExt cx="11019933" cy="1809212"/>
          </a:xfrm>
        </p:grpSpPr>
        <p:pic>
          <p:nvPicPr>
            <p:cNvPr id="10" name="Picture 9">
              <a:extLst>
                <a:ext uri="{FF2B5EF4-FFF2-40B4-BE49-F238E27FC236}">
                  <a16:creationId xmlns:a16="http://schemas.microsoft.com/office/drawing/2014/main" id="{F0DBF3F2-FAB5-5386-ECC2-7C7FF659708E}"/>
                </a:ext>
              </a:extLst>
            </p:cNvPr>
            <p:cNvPicPr>
              <a:picLocks noChangeAspect="1"/>
            </p:cNvPicPr>
            <p:nvPr/>
          </p:nvPicPr>
          <p:blipFill>
            <a:blip r:embed="rId2"/>
            <a:stretch>
              <a:fillRect/>
            </a:stretch>
          </p:blipFill>
          <p:spPr>
            <a:xfrm>
              <a:off x="730633" y="5410200"/>
              <a:ext cx="8201025" cy="1447800"/>
            </a:xfrm>
            <a:prstGeom prst="rect">
              <a:avLst/>
            </a:prstGeom>
          </p:spPr>
        </p:pic>
        <p:sp>
          <p:nvSpPr>
            <p:cNvPr id="11" name="TextBox 10">
              <a:extLst>
                <a:ext uri="{FF2B5EF4-FFF2-40B4-BE49-F238E27FC236}">
                  <a16:creationId xmlns:a16="http://schemas.microsoft.com/office/drawing/2014/main" id="{9C9FE165-EEF0-F514-9BB8-078D15C08D8B}"/>
                </a:ext>
              </a:extLst>
            </p:cNvPr>
            <p:cNvSpPr txBox="1"/>
            <p:nvPr/>
          </p:nvSpPr>
          <p:spPr>
            <a:xfrm>
              <a:off x="5906814" y="5053205"/>
              <a:ext cx="5843752" cy="646331"/>
            </a:xfrm>
            <a:prstGeom prst="rect">
              <a:avLst/>
            </a:prstGeom>
            <a:noFill/>
          </p:spPr>
          <p:txBody>
            <a:bodyPr wrap="square" rtlCol="0">
              <a:spAutoFit/>
            </a:bodyPr>
            <a:lstStyle/>
            <a:p>
              <a:r>
                <a:rPr lang="th-TH" sz="1200" dirty="0">
                  <a:latin typeface="Chulabhorn Likit Text Light" panose="00000400000000000000" pitchFamily="50" charset="-34"/>
                  <a:cs typeface="Chulabhorn Likit Text Light" panose="00000400000000000000" pitchFamily="50" charset="-34"/>
                </a:rPr>
                <a:t>คอลัมน์ "</a:t>
              </a:r>
              <a:r>
                <a:rPr lang="en-GB" sz="1200" dirty="0">
                  <a:latin typeface="Chulabhorn Likit Text Light" panose="00000400000000000000" pitchFamily="50" charset="-34"/>
                  <a:cs typeface="Chulabhorn Likit Text Light" panose="00000400000000000000" pitchFamily="50" charset="-34"/>
                </a:rPr>
                <a:t>Sig." </a:t>
              </a:r>
              <a:r>
                <a:rPr lang="th-TH" sz="1200" dirty="0">
                  <a:latin typeface="Chulabhorn Likit Text Light" panose="00000400000000000000" pitchFamily="50" charset="-34"/>
                  <a:cs typeface="Chulabhorn Likit Text Light" panose="00000400000000000000" pitchFamily="50" charset="-34"/>
                </a:rPr>
                <a:t>ระบุ</a:t>
              </a:r>
              <a:r>
                <a:rPr lang="en-US" sz="1200" dirty="0">
                  <a:latin typeface="Chulabhorn Likit Text Light" panose="00000400000000000000" pitchFamily="50" charset="-34"/>
                  <a:cs typeface="Chulabhorn Likit Text Light" panose="00000400000000000000" pitchFamily="50" charset="-34"/>
                </a:rPr>
                <a:t> </a:t>
              </a:r>
              <a:r>
                <a:rPr lang="th-TH" sz="1200" dirty="0">
                  <a:latin typeface="Chulabhorn Likit Text Light" panose="00000400000000000000" pitchFamily="50" charset="-34"/>
                  <a:cs typeface="Chulabhorn Likit Text Light" panose="00000400000000000000" pitchFamily="50" charset="-34"/>
                </a:rPr>
                <a:t>ค่าสัมประสิทธิ์ตัวแปรอิสระมีความแตกต่างอย่างมีนัยสำคัญทางสถิติจาก 0 (ศูนย์) ถึงแม้ว่าค่าตัดขวาง</a:t>
              </a:r>
              <a:r>
                <a:rPr lang="en-US" sz="1200" dirty="0">
                  <a:latin typeface="Chulabhorn Likit Text Light" panose="00000400000000000000" pitchFamily="50" charset="-34"/>
                  <a:cs typeface="Chulabhorn Likit Text Light" panose="00000400000000000000" pitchFamily="50" charset="-34"/>
                </a:rPr>
                <a:t> (intercept)</a:t>
              </a:r>
              <a:r>
                <a:rPr lang="th-TH" sz="1200" dirty="0">
                  <a:latin typeface="Chulabhorn Likit Text Light" panose="00000400000000000000" pitchFamily="50" charset="-34"/>
                  <a:cs typeface="Chulabhorn Likit Text Light" panose="00000400000000000000" pitchFamily="50" charset="-34"/>
                </a:rPr>
                <a:t> </a:t>
              </a:r>
              <a:r>
                <a:rPr lang="en-GB" sz="1200" dirty="0">
                  <a:latin typeface="Chulabhorn Likit Text Light" panose="00000400000000000000" pitchFamily="50" charset="-34"/>
                  <a:cs typeface="Chulabhorn Likit Text Light" panose="00000400000000000000" pitchFamily="50" charset="-34"/>
                </a:rPr>
                <a:t>B0 </a:t>
              </a:r>
              <a:r>
                <a:rPr lang="th-TH" sz="1200" dirty="0">
                  <a:latin typeface="Chulabhorn Likit Text Light" panose="00000400000000000000" pitchFamily="50" charset="-34"/>
                  <a:cs typeface="Chulabhorn Likit Text Light" panose="00000400000000000000" pitchFamily="50" charset="-34"/>
                </a:rPr>
                <a:t>จะได้รับการทดสอบความสำคัญทางสถิติแล้วก็ตาม แต่ผลลัพธ์นี้ไม่สำคัญ</a:t>
              </a:r>
              <a:r>
                <a:rPr lang="en-US" sz="1200" dirty="0">
                  <a:latin typeface="Chulabhorn Likit Text Light" panose="00000400000000000000" pitchFamily="50" charset="-34"/>
                  <a:cs typeface="Chulabhorn Likit Text Light" panose="00000400000000000000" pitchFamily="50" charset="-34"/>
                </a:rPr>
                <a:t> </a:t>
              </a:r>
              <a:endParaRPr lang="en-GB" sz="1200" dirty="0">
                <a:latin typeface="Chulabhorn Likit Text Light" panose="00000400000000000000" pitchFamily="50" charset="-34"/>
                <a:cs typeface="Chulabhorn Likit Text Light" panose="00000400000000000000" pitchFamily="50" charset="-34"/>
              </a:endParaRPr>
            </a:p>
          </p:txBody>
        </p:sp>
        <p:sp>
          <p:nvSpPr>
            <p:cNvPr id="12" name="Arrow: Curved Down 11">
              <a:extLst>
                <a:ext uri="{FF2B5EF4-FFF2-40B4-BE49-F238E27FC236}">
                  <a16:creationId xmlns:a16="http://schemas.microsoft.com/office/drawing/2014/main" id="{250B9191-7B7D-C449-12B5-B7D92AE62C66}"/>
                </a:ext>
              </a:extLst>
            </p:cNvPr>
            <p:cNvSpPr/>
            <p:nvPr/>
          </p:nvSpPr>
          <p:spPr>
            <a:xfrm rot="18414122">
              <a:off x="5273566" y="5273328"/>
              <a:ext cx="717331" cy="26825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4" name="Picture 13">
            <a:extLst>
              <a:ext uri="{FF2B5EF4-FFF2-40B4-BE49-F238E27FC236}">
                <a16:creationId xmlns:a16="http://schemas.microsoft.com/office/drawing/2014/main" id="{F0F463EE-0C64-ADAE-0E28-FED07216D242}"/>
              </a:ext>
            </a:extLst>
          </p:cNvPr>
          <p:cNvPicPr>
            <a:picLocks noChangeAspect="1"/>
          </p:cNvPicPr>
          <p:nvPr/>
        </p:nvPicPr>
        <p:blipFill>
          <a:blip r:embed="rId3"/>
          <a:stretch>
            <a:fillRect/>
          </a:stretch>
        </p:blipFill>
        <p:spPr>
          <a:xfrm>
            <a:off x="7507999" y="3854429"/>
            <a:ext cx="4286250" cy="1304925"/>
          </a:xfrm>
          <a:prstGeom prst="rect">
            <a:avLst/>
          </a:prstGeom>
        </p:spPr>
      </p:pic>
      <p:sp>
        <p:nvSpPr>
          <p:cNvPr id="15" name="Arrow: Curved Down 14">
            <a:extLst>
              <a:ext uri="{FF2B5EF4-FFF2-40B4-BE49-F238E27FC236}">
                <a16:creationId xmlns:a16="http://schemas.microsoft.com/office/drawing/2014/main" id="{792D630E-245D-BCA0-140A-227B7C3D2CD9}"/>
              </a:ext>
            </a:extLst>
          </p:cNvPr>
          <p:cNvSpPr/>
          <p:nvPr/>
        </p:nvSpPr>
        <p:spPr>
          <a:xfrm rot="2090951">
            <a:off x="8876798" y="3122850"/>
            <a:ext cx="717331" cy="26825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allout: Down Arrow 15">
            <a:extLst>
              <a:ext uri="{FF2B5EF4-FFF2-40B4-BE49-F238E27FC236}">
                <a16:creationId xmlns:a16="http://schemas.microsoft.com/office/drawing/2014/main" id="{07DA10A7-9BBB-38C1-1779-9983E4B8EF30}"/>
              </a:ext>
            </a:extLst>
          </p:cNvPr>
          <p:cNvSpPr/>
          <p:nvPr/>
        </p:nvSpPr>
        <p:spPr>
          <a:xfrm>
            <a:off x="1615966" y="2514390"/>
            <a:ext cx="874986" cy="1348022"/>
          </a:xfrm>
          <a:prstGeom prst="downArrowCallout">
            <a:avLst>
              <a:gd name="adj1" fmla="val 25000"/>
              <a:gd name="adj2" fmla="val 25000"/>
              <a:gd name="adj3" fmla="val 25000"/>
              <a:gd name="adj4" fmla="val 76672"/>
            </a:avLst>
          </a:prstGeom>
          <a:solidFill>
            <a:srgbClr val="FFC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80F009F6-2A9C-8F2E-5288-2FBB3B293D5D}"/>
              </a:ext>
            </a:extLst>
          </p:cNvPr>
          <p:cNvSpPr/>
          <p:nvPr/>
        </p:nvSpPr>
        <p:spPr>
          <a:xfrm>
            <a:off x="7220607" y="2439125"/>
            <a:ext cx="1292772" cy="10765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826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0BEA-CB0A-09F1-B7E7-21C6E4CD7A48}"/>
              </a:ext>
            </a:extLst>
          </p:cNvPr>
          <p:cNvSpPr>
            <a:spLocks noGrp="1"/>
          </p:cNvSpPr>
          <p:nvPr>
            <p:ph type="title"/>
          </p:nvPr>
        </p:nvSpPr>
        <p:spPr/>
        <p:txBody>
          <a:bodyPr/>
          <a:lstStyle/>
          <a:p>
            <a:r>
              <a:rPr lang="en-GB" dirty="0"/>
              <a:t>Multiple Linear Regression</a:t>
            </a:r>
          </a:p>
        </p:txBody>
      </p:sp>
      <p:sp>
        <p:nvSpPr>
          <p:cNvPr id="5" name="Slide Number Placeholder 4">
            <a:extLst>
              <a:ext uri="{FF2B5EF4-FFF2-40B4-BE49-F238E27FC236}">
                <a16:creationId xmlns:a16="http://schemas.microsoft.com/office/drawing/2014/main" id="{7B93A96A-0F11-8828-59D1-7530C6BE8D52}"/>
              </a:ext>
            </a:extLst>
          </p:cNvPr>
          <p:cNvSpPr>
            <a:spLocks noGrp="1"/>
          </p:cNvSpPr>
          <p:nvPr>
            <p:ph type="sldNum" sz="quarter" idx="12"/>
          </p:nvPr>
        </p:nvSpPr>
        <p:spPr/>
        <p:txBody>
          <a:bodyPr/>
          <a:lstStyle/>
          <a:p>
            <a:pPr rtl="0"/>
            <a:fld id="{401CF334-2D5C-4859-84A6-CA7E6E43FAEB}" type="slidenum">
              <a:rPr lang="en-GB" noProof="0" smtClean="0"/>
              <a:t>25</a:t>
            </a:fld>
            <a:endParaRPr lang="en-GB" noProof="0" dirty="0"/>
          </a:p>
        </p:txBody>
      </p:sp>
      <p:pic>
        <p:nvPicPr>
          <p:cNvPr id="7" name="Picture 6">
            <a:extLst>
              <a:ext uri="{FF2B5EF4-FFF2-40B4-BE49-F238E27FC236}">
                <a16:creationId xmlns:a16="http://schemas.microsoft.com/office/drawing/2014/main" id="{B9BBBFA2-14D7-3DC6-69A0-9C960B99E857}"/>
              </a:ext>
            </a:extLst>
          </p:cNvPr>
          <p:cNvPicPr>
            <a:picLocks noChangeAspect="1"/>
          </p:cNvPicPr>
          <p:nvPr/>
        </p:nvPicPr>
        <p:blipFill>
          <a:blip r:embed="rId2"/>
          <a:stretch>
            <a:fillRect/>
          </a:stretch>
        </p:blipFill>
        <p:spPr>
          <a:xfrm>
            <a:off x="1225748" y="2004808"/>
            <a:ext cx="5073911" cy="4324572"/>
          </a:xfrm>
          <a:prstGeom prst="rect">
            <a:avLst/>
          </a:prstGeom>
        </p:spPr>
      </p:pic>
      <p:pic>
        <p:nvPicPr>
          <p:cNvPr id="9" name="Picture 8">
            <a:extLst>
              <a:ext uri="{FF2B5EF4-FFF2-40B4-BE49-F238E27FC236}">
                <a16:creationId xmlns:a16="http://schemas.microsoft.com/office/drawing/2014/main" id="{B42E962C-D45E-2668-30FE-AAD97ABA93A9}"/>
              </a:ext>
            </a:extLst>
          </p:cNvPr>
          <p:cNvPicPr>
            <a:picLocks noChangeAspect="1"/>
          </p:cNvPicPr>
          <p:nvPr/>
        </p:nvPicPr>
        <p:blipFill>
          <a:blip r:embed="rId3"/>
          <a:stretch>
            <a:fillRect/>
          </a:stretch>
        </p:blipFill>
        <p:spPr>
          <a:xfrm>
            <a:off x="7010400" y="2482037"/>
            <a:ext cx="3473629" cy="3600635"/>
          </a:xfrm>
          <a:prstGeom prst="rect">
            <a:avLst/>
          </a:prstGeom>
        </p:spPr>
      </p:pic>
      <p:sp>
        <p:nvSpPr>
          <p:cNvPr id="10" name="Rectangle 9">
            <a:extLst>
              <a:ext uri="{FF2B5EF4-FFF2-40B4-BE49-F238E27FC236}">
                <a16:creationId xmlns:a16="http://schemas.microsoft.com/office/drawing/2014/main" id="{BA94C0A4-734C-0D1C-1571-B3CF543D4B02}"/>
              </a:ext>
            </a:extLst>
          </p:cNvPr>
          <p:cNvSpPr/>
          <p:nvPr/>
        </p:nvSpPr>
        <p:spPr>
          <a:xfrm>
            <a:off x="2866171" y="3340786"/>
            <a:ext cx="2367981" cy="8055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977CC-9654-73BE-34AE-A9ABFB2CE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94CF3-3AAC-297E-A8AF-B717C6673FE2}"/>
              </a:ext>
            </a:extLst>
          </p:cNvPr>
          <p:cNvSpPr>
            <a:spLocks noGrp="1"/>
          </p:cNvSpPr>
          <p:nvPr>
            <p:ph type="title"/>
          </p:nvPr>
        </p:nvSpPr>
        <p:spPr/>
        <p:txBody>
          <a:bodyPr/>
          <a:lstStyle/>
          <a:p>
            <a:r>
              <a:rPr lang="en-GB" dirty="0"/>
              <a:t>Multiple Linear Regression</a:t>
            </a:r>
          </a:p>
        </p:txBody>
      </p:sp>
      <p:sp>
        <p:nvSpPr>
          <p:cNvPr id="5" name="Slide Number Placeholder 4">
            <a:extLst>
              <a:ext uri="{FF2B5EF4-FFF2-40B4-BE49-F238E27FC236}">
                <a16:creationId xmlns:a16="http://schemas.microsoft.com/office/drawing/2014/main" id="{F3774C1D-38DB-866D-F156-593A19E1C2E4}"/>
              </a:ext>
            </a:extLst>
          </p:cNvPr>
          <p:cNvSpPr>
            <a:spLocks noGrp="1"/>
          </p:cNvSpPr>
          <p:nvPr>
            <p:ph type="sldNum" sz="quarter" idx="12"/>
          </p:nvPr>
        </p:nvSpPr>
        <p:spPr/>
        <p:txBody>
          <a:bodyPr/>
          <a:lstStyle/>
          <a:p>
            <a:pPr rtl="0"/>
            <a:fld id="{401CF334-2D5C-4859-84A6-CA7E6E43FAEB}" type="slidenum">
              <a:rPr lang="en-GB" noProof="0" smtClean="0"/>
              <a:t>26</a:t>
            </a:fld>
            <a:endParaRPr lang="en-GB" noProof="0" dirty="0"/>
          </a:p>
        </p:txBody>
      </p:sp>
      <p:pic>
        <p:nvPicPr>
          <p:cNvPr id="6" name="Picture 5">
            <a:extLst>
              <a:ext uri="{FF2B5EF4-FFF2-40B4-BE49-F238E27FC236}">
                <a16:creationId xmlns:a16="http://schemas.microsoft.com/office/drawing/2014/main" id="{085BE2BB-657C-3F55-534E-98061CB83832}"/>
              </a:ext>
            </a:extLst>
          </p:cNvPr>
          <p:cNvPicPr>
            <a:picLocks noChangeAspect="1"/>
          </p:cNvPicPr>
          <p:nvPr/>
        </p:nvPicPr>
        <p:blipFill>
          <a:blip r:embed="rId2"/>
          <a:stretch>
            <a:fillRect/>
          </a:stretch>
        </p:blipFill>
        <p:spPr>
          <a:xfrm>
            <a:off x="609600" y="2162712"/>
            <a:ext cx="4049110" cy="1676779"/>
          </a:xfrm>
          <a:prstGeom prst="rect">
            <a:avLst/>
          </a:prstGeom>
        </p:spPr>
      </p:pic>
      <p:pic>
        <p:nvPicPr>
          <p:cNvPr id="8" name="Picture 7">
            <a:extLst>
              <a:ext uri="{FF2B5EF4-FFF2-40B4-BE49-F238E27FC236}">
                <a16:creationId xmlns:a16="http://schemas.microsoft.com/office/drawing/2014/main" id="{99D24C26-92B0-BCE4-A92B-931CE033C705}"/>
              </a:ext>
            </a:extLst>
          </p:cNvPr>
          <p:cNvPicPr>
            <a:picLocks noChangeAspect="1"/>
          </p:cNvPicPr>
          <p:nvPr/>
        </p:nvPicPr>
        <p:blipFill>
          <a:blip r:embed="rId3"/>
          <a:stretch>
            <a:fillRect/>
          </a:stretch>
        </p:blipFill>
        <p:spPr>
          <a:xfrm>
            <a:off x="609599" y="4293968"/>
            <a:ext cx="4608787" cy="1321809"/>
          </a:xfrm>
          <a:prstGeom prst="rect">
            <a:avLst/>
          </a:prstGeom>
        </p:spPr>
      </p:pic>
      <p:sp>
        <p:nvSpPr>
          <p:cNvPr id="11" name="TextBox 10">
            <a:extLst>
              <a:ext uri="{FF2B5EF4-FFF2-40B4-BE49-F238E27FC236}">
                <a16:creationId xmlns:a16="http://schemas.microsoft.com/office/drawing/2014/main" id="{F94C07C0-750A-FABD-7691-E94CFD33C382}"/>
              </a:ext>
            </a:extLst>
          </p:cNvPr>
          <p:cNvSpPr txBox="1"/>
          <p:nvPr/>
        </p:nvSpPr>
        <p:spPr>
          <a:xfrm>
            <a:off x="1206554" y="5963719"/>
            <a:ext cx="4011832" cy="830997"/>
          </a:xfrm>
          <a:prstGeom prst="rect">
            <a:avLst/>
          </a:prstGeom>
          <a:noFill/>
        </p:spPr>
        <p:txBody>
          <a:bodyPr wrap="square" rtlCol="0">
            <a:spAutoFit/>
          </a:bodyPr>
          <a:lstStyle/>
          <a:p>
            <a:r>
              <a:rPr lang="en-US" sz="1600" dirty="0"/>
              <a:t>R</a:t>
            </a:r>
            <a:r>
              <a:rPr lang="en-US" baseline="30000" dirty="0"/>
              <a:t>2</a:t>
            </a:r>
            <a:r>
              <a:rPr lang="en-US" sz="1600" dirty="0"/>
              <a:t> </a:t>
            </a:r>
            <a:r>
              <a:rPr lang="th-TH" sz="1600" dirty="0"/>
              <a:t>และ </a:t>
            </a:r>
            <a:r>
              <a:rPr lang="en-US" sz="1600" dirty="0"/>
              <a:t>Adjusted R</a:t>
            </a:r>
            <a:r>
              <a:rPr lang="en-US" sz="1600" baseline="30000" dirty="0"/>
              <a:t>2</a:t>
            </a:r>
            <a:r>
              <a:rPr lang="en-US" sz="1600" dirty="0"/>
              <a:t> </a:t>
            </a:r>
            <a:r>
              <a:rPr lang="th-TH" sz="1600" dirty="0"/>
              <a:t>เพิ่มขึ้น เมื่อเพิ่มตัวแปรอิสระ “</a:t>
            </a:r>
            <a:r>
              <a:rPr lang="en-US" sz="1600" dirty="0"/>
              <a:t>age</a:t>
            </a:r>
            <a:r>
              <a:rPr lang="th-TH" sz="1600" dirty="0"/>
              <a:t>” แสดงว่า ตัวแปรที่เพิ่มขึ้น ส่งผลให้แบบจำลองดีขึ้น</a:t>
            </a:r>
            <a:endParaRPr lang="en-GB" sz="1600" dirty="0"/>
          </a:p>
        </p:txBody>
      </p:sp>
      <p:sp>
        <p:nvSpPr>
          <p:cNvPr id="12" name="Callout: Down Arrow 11">
            <a:extLst>
              <a:ext uri="{FF2B5EF4-FFF2-40B4-BE49-F238E27FC236}">
                <a16:creationId xmlns:a16="http://schemas.microsoft.com/office/drawing/2014/main" id="{24AE2220-8322-5C76-DB9E-19FCB3B824B9}"/>
              </a:ext>
            </a:extLst>
          </p:cNvPr>
          <p:cNvSpPr/>
          <p:nvPr/>
        </p:nvSpPr>
        <p:spPr>
          <a:xfrm>
            <a:off x="2014570" y="4594866"/>
            <a:ext cx="1997753" cy="1348022"/>
          </a:xfrm>
          <a:prstGeom prst="downArrowCallout">
            <a:avLst>
              <a:gd name="adj1" fmla="val 25000"/>
              <a:gd name="adj2" fmla="val 25000"/>
              <a:gd name="adj3" fmla="val 25000"/>
              <a:gd name="adj4" fmla="val 69737"/>
            </a:avLst>
          </a:prstGeom>
          <a:solidFill>
            <a:srgbClr val="FFC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4C6A2D7-F62D-CE46-189A-D16CA76EE98E}"/>
              </a:ext>
            </a:extLst>
          </p:cNvPr>
          <p:cNvPicPr>
            <a:picLocks noChangeAspect="1"/>
          </p:cNvPicPr>
          <p:nvPr/>
        </p:nvPicPr>
        <p:blipFill>
          <a:blip r:embed="rId4"/>
          <a:stretch>
            <a:fillRect/>
          </a:stretch>
        </p:blipFill>
        <p:spPr>
          <a:xfrm>
            <a:off x="6096000" y="2004808"/>
            <a:ext cx="5153025" cy="1666875"/>
          </a:xfrm>
          <a:prstGeom prst="rect">
            <a:avLst/>
          </a:prstGeom>
        </p:spPr>
      </p:pic>
    </p:spTree>
    <p:extLst>
      <p:ext uri="{BB962C8B-B14F-4D97-AF65-F5344CB8AC3E}">
        <p14:creationId xmlns:p14="http://schemas.microsoft.com/office/powerpoint/2010/main" val="417802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74C6-8F1D-2454-8756-D0BAD6A02B76}"/>
              </a:ext>
            </a:extLst>
          </p:cNvPr>
          <p:cNvSpPr>
            <a:spLocks noGrp="1"/>
          </p:cNvSpPr>
          <p:nvPr>
            <p:ph type="title"/>
          </p:nvPr>
        </p:nvSpPr>
        <p:spPr/>
        <p:txBody>
          <a:bodyPr/>
          <a:lstStyle/>
          <a:p>
            <a:r>
              <a:rPr lang="en-GB" dirty="0"/>
              <a:t>Multiple Linear Regression</a:t>
            </a:r>
          </a:p>
        </p:txBody>
      </p:sp>
      <p:pic>
        <p:nvPicPr>
          <p:cNvPr id="7" name="Content Placeholder 6">
            <a:extLst>
              <a:ext uri="{FF2B5EF4-FFF2-40B4-BE49-F238E27FC236}">
                <a16:creationId xmlns:a16="http://schemas.microsoft.com/office/drawing/2014/main" id="{F8186493-6EAE-D7A1-D801-8C205E2FF725}"/>
              </a:ext>
            </a:extLst>
          </p:cNvPr>
          <p:cNvPicPr>
            <a:picLocks noGrp="1" noChangeAspect="1"/>
          </p:cNvPicPr>
          <p:nvPr>
            <p:ph idx="1"/>
          </p:nvPr>
        </p:nvPicPr>
        <p:blipFill>
          <a:blip r:embed="rId3"/>
          <a:stretch>
            <a:fillRect/>
          </a:stretch>
        </p:blipFill>
        <p:spPr>
          <a:xfrm>
            <a:off x="813449" y="1842128"/>
            <a:ext cx="8975454" cy="1793006"/>
          </a:xfrm>
        </p:spPr>
      </p:pic>
      <p:sp>
        <p:nvSpPr>
          <p:cNvPr id="5" name="Slide Number Placeholder 4">
            <a:extLst>
              <a:ext uri="{FF2B5EF4-FFF2-40B4-BE49-F238E27FC236}">
                <a16:creationId xmlns:a16="http://schemas.microsoft.com/office/drawing/2014/main" id="{A6FD9C73-3A4A-5DF2-63C9-FD57A6CB5BBB}"/>
              </a:ext>
            </a:extLst>
          </p:cNvPr>
          <p:cNvSpPr>
            <a:spLocks noGrp="1"/>
          </p:cNvSpPr>
          <p:nvPr>
            <p:ph type="sldNum" sz="quarter" idx="12"/>
          </p:nvPr>
        </p:nvSpPr>
        <p:spPr/>
        <p:txBody>
          <a:bodyPr/>
          <a:lstStyle/>
          <a:p>
            <a:pPr rtl="0"/>
            <a:fld id="{401CF334-2D5C-4859-84A6-CA7E6E43FAEB}" type="slidenum">
              <a:rPr lang="en-GB" noProof="0" smtClean="0"/>
              <a:t>27</a:t>
            </a:fld>
            <a:endParaRPr lang="en-GB" noProof="0" dirty="0"/>
          </a:p>
        </p:txBody>
      </p:sp>
      <p:pic>
        <p:nvPicPr>
          <p:cNvPr id="9" name="Picture 8">
            <a:extLst>
              <a:ext uri="{FF2B5EF4-FFF2-40B4-BE49-F238E27FC236}">
                <a16:creationId xmlns:a16="http://schemas.microsoft.com/office/drawing/2014/main" id="{1A91D5C3-928A-232F-5488-D26DC67F11C5}"/>
              </a:ext>
            </a:extLst>
          </p:cNvPr>
          <p:cNvPicPr>
            <a:picLocks noChangeAspect="1"/>
          </p:cNvPicPr>
          <p:nvPr/>
        </p:nvPicPr>
        <p:blipFill>
          <a:blip r:embed="rId4"/>
          <a:stretch>
            <a:fillRect/>
          </a:stretch>
        </p:blipFill>
        <p:spPr>
          <a:xfrm>
            <a:off x="521786" y="4268160"/>
            <a:ext cx="4933950" cy="1495425"/>
          </a:xfrm>
          <a:prstGeom prst="rect">
            <a:avLst/>
          </a:prstGeom>
        </p:spPr>
      </p:pic>
      <p:sp>
        <p:nvSpPr>
          <p:cNvPr id="10" name="TextBox 9">
            <a:extLst>
              <a:ext uri="{FF2B5EF4-FFF2-40B4-BE49-F238E27FC236}">
                <a16:creationId xmlns:a16="http://schemas.microsoft.com/office/drawing/2014/main" id="{C8DF3930-CA00-2248-8C56-2F72DF3F698E}"/>
              </a:ext>
            </a:extLst>
          </p:cNvPr>
          <p:cNvSpPr txBox="1"/>
          <p:nvPr/>
        </p:nvSpPr>
        <p:spPr>
          <a:xfrm>
            <a:off x="5578067" y="3905697"/>
            <a:ext cx="6400345" cy="276998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hulabhorn Likit Text Medium" panose="00000600000000000000" pitchFamily="50" charset="-34"/>
                <a:cs typeface="Chulabhorn Likit Text Medium" panose="00000600000000000000" pitchFamily="50" charset="-34"/>
              </a:rPr>
              <a:t>Eigenvalue</a:t>
            </a:r>
          </a:p>
          <a:p>
            <a:pPr marL="742950" lvl="1" indent="-285750">
              <a:buFont typeface="Arial" panose="020B0604020202020204" pitchFamily="34" charset="0"/>
              <a:buChar char="•"/>
            </a:pPr>
            <a:r>
              <a:rPr lang="th-TH" sz="1400" dirty="0">
                <a:latin typeface="Chulabhorn Likit Text Light" panose="00000400000000000000" pitchFamily="50" charset="-34"/>
                <a:cs typeface="Chulabhorn Likit Text Light" panose="00000400000000000000" pitchFamily="50" charset="-34"/>
              </a:rPr>
              <a:t>ค่า </a:t>
            </a:r>
            <a:r>
              <a:rPr lang="en-GB" sz="1400" dirty="0">
                <a:latin typeface="Chulabhorn Likit Text Light" panose="00000400000000000000" pitchFamily="50" charset="-34"/>
                <a:cs typeface="Chulabhorn Likit Text Light" panose="00000400000000000000" pitchFamily="50" charset="-34"/>
              </a:rPr>
              <a:t>Eigenvalue</a:t>
            </a:r>
            <a:r>
              <a:rPr lang="th-TH" sz="1400" dirty="0">
                <a:latin typeface="Chulabhorn Likit Text Light" panose="00000400000000000000" pitchFamily="50" charset="-34"/>
                <a:cs typeface="Chulabhorn Likit Text Light" panose="00000400000000000000" pitchFamily="50" charset="-34"/>
              </a:rPr>
              <a:t> ใกล้ </a:t>
            </a:r>
            <a:r>
              <a:rPr lang="en-US" sz="1400" dirty="0">
                <a:latin typeface="Chulabhorn Likit Text Light" panose="00000400000000000000" pitchFamily="50" charset="-34"/>
                <a:cs typeface="Chulabhorn Likit Text Light" panose="00000400000000000000" pitchFamily="50" charset="-34"/>
              </a:rPr>
              <a:t>0 </a:t>
            </a:r>
            <a:r>
              <a:rPr lang="th-TH" sz="1400" dirty="0">
                <a:latin typeface="Chulabhorn Likit Text Light" panose="00000400000000000000" pitchFamily="50" charset="-34"/>
                <a:cs typeface="Chulabhorn Likit Text Light" panose="00000400000000000000" pitchFamily="50" charset="-34"/>
              </a:rPr>
              <a:t>ชี้ว่ามีปัญหา </a:t>
            </a:r>
            <a:r>
              <a:rPr lang="en-US" sz="1400" dirty="0">
                <a:latin typeface="Chulabhorn Likit Text Light" panose="00000400000000000000" pitchFamily="50" charset="-34"/>
                <a:cs typeface="Chulabhorn Likit Text Light" panose="00000400000000000000" pitchFamily="50" charset="-34"/>
              </a:rPr>
              <a:t>Multicollinearity</a:t>
            </a:r>
            <a:endParaRPr lang="en-GB" sz="1400" dirty="0">
              <a:latin typeface="Chulabhorn Likit Text Light" panose="00000400000000000000" pitchFamily="50" charset="-34"/>
              <a:cs typeface="Chulabhorn Likit Text Light" panose="00000400000000000000" pitchFamily="50" charset="-34"/>
            </a:endParaRPr>
          </a:p>
          <a:p>
            <a:pPr marL="285750" indent="-285750">
              <a:buFont typeface="Arial" panose="020B0604020202020204" pitchFamily="34" charset="0"/>
              <a:buChar char="•"/>
            </a:pPr>
            <a:r>
              <a:rPr lang="en-GB" sz="1600" dirty="0">
                <a:latin typeface="Chulabhorn Likit Text Medium" panose="00000600000000000000" pitchFamily="50" charset="-34"/>
                <a:cs typeface="Chulabhorn Likit Text Medium" panose="00000600000000000000" pitchFamily="50" charset="-34"/>
              </a:rPr>
              <a:t>Condition index</a:t>
            </a:r>
          </a:p>
          <a:p>
            <a:pPr marL="742950" lvl="1" indent="-285750">
              <a:buFont typeface="Arial" panose="020B0604020202020204" pitchFamily="34" charset="0"/>
              <a:buChar char="•"/>
            </a:pPr>
            <a:r>
              <a:rPr lang="th-TH" sz="1400" dirty="0">
                <a:latin typeface="Chulabhorn Likit Text Light" panose="00000400000000000000" pitchFamily="50" charset="-34"/>
                <a:cs typeface="Chulabhorn Likit Text Light" panose="00000400000000000000" pitchFamily="50" charset="-34"/>
              </a:rPr>
              <a:t>ค่ามากกว่า </a:t>
            </a:r>
            <a:r>
              <a:rPr lang="en-US" sz="1400" dirty="0">
                <a:latin typeface="Chulabhorn Likit Text Light" panose="00000400000000000000" pitchFamily="50" charset="-34"/>
                <a:cs typeface="Chulabhorn Likit Text Light" panose="00000400000000000000" pitchFamily="50" charset="-34"/>
              </a:rPr>
              <a:t>15 </a:t>
            </a:r>
            <a:r>
              <a:rPr lang="th-TH" sz="1400" dirty="0">
                <a:latin typeface="Chulabhorn Likit Text Light" panose="00000400000000000000" pitchFamily="50" charset="-34"/>
                <a:cs typeface="Chulabhorn Likit Text Light" panose="00000400000000000000" pitchFamily="50" charset="-34"/>
              </a:rPr>
              <a:t>แสดงว่า</a:t>
            </a:r>
            <a:r>
              <a:rPr lang="en-US" sz="1400" dirty="0">
                <a:latin typeface="Chulabhorn Likit Text Light" panose="00000400000000000000" pitchFamily="50" charset="-34"/>
                <a:cs typeface="Chulabhorn Likit Text Light" panose="00000400000000000000" pitchFamily="50" charset="-34"/>
              </a:rPr>
              <a:t> </a:t>
            </a:r>
            <a:r>
              <a:rPr lang="th-TH" sz="1400" dirty="0">
                <a:latin typeface="Chulabhorn Likit Text Light" panose="00000400000000000000" pitchFamily="50" charset="-34"/>
                <a:cs typeface="Chulabhorn Likit Text Light" panose="00000400000000000000" pitchFamily="50" charset="-34"/>
              </a:rPr>
              <a:t>มีปัญหา </a:t>
            </a:r>
            <a:r>
              <a:rPr lang="en-US" sz="1400" dirty="0">
                <a:latin typeface="Chulabhorn Likit Text Light" panose="00000400000000000000" pitchFamily="50" charset="-34"/>
                <a:cs typeface="Chulabhorn Likit Text Light" panose="00000400000000000000" pitchFamily="50" charset="-34"/>
              </a:rPr>
              <a:t>Multicollinearity</a:t>
            </a:r>
            <a:endParaRPr lang="th-TH" sz="1400" dirty="0">
              <a:latin typeface="Chulabhorn Likit Text Light" panose="00000400000000000000" pitchFamily="50" charset="-34"/>
              <a:cs typeface="Chulabhorn Likit Text Light" panose="00000400000000000000" pitchFamily="50" charset="-34"/>
            </a:endParaRPr>
          </a:p>
          <a:p>
            <a:pPr marL="742950" lvl="1" indent="-285750">
              <a:buFont typeface="Arial" panose="020B0604020202020204" pitchFamily="34" charset="0"/>
              <a:buChar char="•"/>
            </a:pPr>
            <a:r>
              <a:rPr lang="th-TH" sz="1400" dirty="0">
                <a:latin typeface="Chulabhorn Likit Text Light" panose="00000400000000000000" pitchFamily="50" charset="-34"/>
                <a:cs typeface="Chulabhorn Likit Text Light" panose="00000400000000000000" pitchFamily="50" charset="-34"/>
              </a:rPr>
              <a:t>ค่ามากกว่า </a:t>
            </a:r>
            <a:r>
              <a:rPr lang="en-US" sz="1400" dirty="0">
                <a:latin typeface="Chulabhorn Likit Text Light" panose="00000400000000000000" pitchFamily="50" charset="-34"/>
                <a:cs typeface="Chulabhorn Likit Text Light" panose="00000400000000000000" pitchFamily="50" charset="-34"/>
              </a:rPr>
              <a:t>30 </a:t>
            </a:r>
            <a:r>
              <a:rPr lang="th-TH" sz="1400" dirty="0">
                <a:latin typeface="Chulabhorn Likit Text Light" panose="00000400000000000000" pitchFamily="50" charset="-34"/>
                <a:cs typeface="Chulabhorn Likit Text Light" panose="00000400000000000000" pitchFamily="50" charset="-34"/>
              </a:rPr>
              <a:t>แสดงว่า</a:t>
            </a:r>
            <a:r>
              <a:rPr lang="en-US" sz="1400" dirty="0">
                <a:latin typeface="Chulabhorn Likit Text Light" panose="00000400000000000000" pitchFamily="50" charset="-34"/>
                <a:cs typeface="Chulabhorn Likit Text Light" panose="00000400000000000000" pitchFamily="50" charset="-34"/>
              </a:rPr>
              <a:t> </a:t>
            </a:r>
            <a:r>
              <a:rPr lang="th-TH" sz="1400" dirty="0">
                <a:latin typeface="Chulabhorn Likit Text Light" panose="00000400000000000000" pitchFamily="50" charset="-34"/>
                <a:cs typeface="Chulabhorn Likit Text Light" panose="00000400000000000000" pitchFamily="50" charset="-34"/>
              </a:rPr>
              <a:t>มีปัญหา </a:t>
            </a:r>
            <a:r>
              <a:rPr lang="en-US" sz="1400" dirty="0">
                <a:latin typeface="Chulabhorn Likit Text Light" panose="00000400000000000000" pitchFamily="50" charset="-34"/>
                <a:cs typeface="Chulabhorn Likit Text Light" panose="00000400000000000000" pitchFamily="50" charset="-34"/>
              </a:rPr>
              <a:t>Multicollinearity </a:t>
            </a:r>
            <a:r>
              <a:rPr lang="th-TH" sz="1400" dirty="0">
                <a:latin typeface="Chulabhorn Likit Text Light" panose="00000400000000000000" pitchFamily="50" charset="-34"/>
                <a:cs typeface="Chulabhorn Likit Text Light" panose="00000400000000000000" pitchFamily="50" charset="-34"/>
              </a:rPr>
              <a:t>รุนแรง ต้องแก้ไข โดยพิจารณาจาก </a:t>
            </a:r>
            <a:r>
              <a:rPr lang="en-US" sz="1400" dirty="0">
                <a:latin typeface="Chulabhorn Likit Text Light" panose="00000400000000000000" pitchFamily="50" charset="-34"/>
                <a:cs typeface="Chulabhorn Likit Text Light" panose="00000400000000000000" pitchFamily="50" charset="-34"/>
              </a:rPr>
              <a:t>Variance Proportions</a:t>
            </a:r>
            <a:endParaRPr lang="th-TH" sz="1400" dirty="0">
              <a:latin typeface="Chulabhorn Likit Text Light" panose="00000400000000000000" pitchFamily="50" charset="-34"/>
              <a:cs typeface="Chulabhorn Likit Text Light" panose="00000400000000000000" pitchFamily="50" charset="-34"/>
            </a:endParaRPr>
          </a:p>
          <a:p>
            <a:pPr marL="285750" indent="-285750">
              <a:buFont typeface="Arial" panose="020B0604020202020204" pitchFamily="34" charset="0"/>
              <a:buChar char="•"/>
            </a:pPr>
            <a:r>
              <a:rPr lang="en-US" sz="1600" dirty="0">
                <a:latin typeface="Chulabhorn Likit Text Medium" panose="00000600000000000000" pitchFamily="50" charset="-34"/>
                <a:cs typeface="Chulabhorn Likit Text Medium" panose="00000600000000000000" pitchFamily="50" charset="-34"/>
              </a:rPr>
              <a:t>Variance Proportions</a:t>
            </a:r>
          </a:p>
          <a:p>
            <a:pPr marL="742950" lvl="1" indent="-285750">
              <a:buFont typeface="Arial" panose="020B0604020202020204" pitchFamily="34" charset="0"/>
              <a:buChar char="•"/>
            </a:pPr>
            <a:r>
              <a:rPr lang="th-TH" sz="1400" dirty="0">
                <a:latin typeface="Chulabhorn Likit Text Light" panose="00000400000000000000" pitchFamily="50" charset="-34"/>
                <a:cs typeface="Chulabhorn Likit Text Light" panose="00000400000000000000" pitchFamily="50" charset="-34"/>
              </a:rPr>
              <a:t>ค่า</a:t>
            </a:r>
            <a:r>
              <a:rPr lang="en-GB" sz="1400" dirty="0">
                <a:latin typeface="Chulabhorn Likit Text Light" panose="00000400000000000000" pitchFamily="50" charset="-34"/>
                <a:cs typeface="Chulabhorn Likit Text Light" panose="00000400000000000000" pitchFamily="50" charset="-34"/>
              </a:rPr>
              <a:t>Variance Proportions</a:t>
            </a:r>
            <a:r>
              <a:rPr lang="th-TH" sz="1400" dirty="0">
                <a:latin typeface="Chulabhorn Likit Text Light" panose="00000400000000000000" pitchFamily="50" charset="-34"/>
                <a:cs typeface="Chulabhorn Likit Text Light" panose="00000400000000000000" pitchFamily="50" charset="-34"/>
              </a:rPr>
              <a:t> ในแถวเดียวกันมีค่า </a:t>
            </a:r>
            <a:r>
              <a:rPr lang="en-US" sz="1400" dirty="0">
                <a:latin typeface="Chulabhorn Likit Text Light" panose="00000400000000000000" pitchFamily="50" charset="-34"/>
                <a:cs typeface="Chulabhorn Likit Text Light" panose="00000400000000000000" pitchFamily="50" charset="-34"/>
              </a:rPr>
              <a:t>&gt; .90</a:t>
            </a:r>
            <a:r>
              <a:rPr lang="th-TH" sz="1400" dirty="0">
                <a:latin typeface="Chulabhorn Likit Text Light" panose="00000400000000000000" pitchFamily="50" charset="-34"/>
                <a:cs typeface="Chulabhorn Likit Text Light" panose="00000400000000000000" pitchFamily="50" charset="-34"/>
              </a:rPr>
              <a:t> อย่างน้อย </a:t>
            </a:r>
            <a:r>
              <a:rPr lang="en-US" sz="1400" dirty="0">
                <a:latin typeface="Chulabhorn Likit Text Light" panose="00000400000000000000" pitchFamily="50" charset="-34"/>
                <a:cs typeface="Chulabhorn Likit Text Light" panose="00000400000000000000" pitchFamily="50" charset="-34"/>
              </a:rPr>
              <a:t>2 </a:t>
            </a:r>
            <a:r>
              <a:rPr lang="th-TH" sz="1400" dirty="0">
                <a:latin typeface="Chulabhorn Likit Text Light" panose="00000400000000000000" pitchFamily="50" charset="-34"/>
                <a:cs typeface="Chulabhorn Likit Text Light" panose="00000400000000000000" pitchFamily="50" charset="-34"/>
              </a:rPr>
              <a:t>ตัวแปร</a:t>
            </a:r>
            <a:r>
              <a:rPr lang="en-US" sz="1400" dirty="0">
                <a:latin typeface="Chulabhorn Likit Text Light" panose="00000400000000000000" pitchFamily="50" charset="-34"/>
                <a:cs typeface="Chulabhorn Likit Text Light" panose="00000400000000000000" pitchFamily="50" charset="-34"/>
              </a:rPr>
              <a:t> </a:t>
            </a:r>
            <a:r>
              <a:rPr lang="th-TH" sz="1400" dirty="0">
                <a:latin typeface="Chulabhorn Likit Text Light" panose="00000400000000000000" pitchFamily="50" charset="-34"/>
                <a:cs typeface="Chulabhorn Likit Text Light" panose="00000400000000000000" pitchFamily="50" charset="-34"/>
              </a:rPr>
              <a:t>แสดงว่าตัวแปรเหล่านั้นมีปัญหา </a:t>
            </a:r>
            <a:r>
              <a:rPr lang="en-US" sz="1400" dirty="0">
                <a:latin typeface="Chulabhorn Likit Text Light" panose="00000400000000000000" pitchFamily="50" charset="-34"/>
                <a:cs typeface="Chulabhorn Likit Text Light" panose="00000400000000000000" pitchFamily="50" charset="-34"/>
              </a:rPr>
              <a:t>Multicollinearity </a:t>
            </a:r>
            <a:r>
              <a:rPr lang="th-TH" sz="1400" dirty="0">
                <a:latin typeface="Chulabhorn Likit Text Light" panose="00000400000000000000" pitchFamily="50" charset="-34"/>
                <a:cs typeface="Chulabhorn Likit Text Light" panose="00000400000000000000" pitchFamily="50" charset="-34"/>
              </a:rPr>
              <a:t>กัน ซึ่งต้องแก้ไข</a:t>
            </a:r>
            <a:r>
              <a:rPr lang="en-US" sz="1400" dirty="0">
                <a:latin typeface="Chulabhorn Likit Text Light" panose="00000400000000000000" pitchFamily="50" charset="-34"/>
                <a:cs typeface="Chulabhorn Likit Text Light" panose="00000400000000000000" pitchFamily="50" charset="-34"/>
              </a:rPr>
              <a:t> </a:t>
            </a:r>
            <a:r>
              <a:rPr lang="th-TH" sz="1400" dirty="0">
                <a:latin typeface="Chulabhorn Likit Text Light" panose="00000400000000000000" pitchFamily="50" charset="-34"/>
                <a:cs typeface="Chulabhorn Likit Text Light" panose="00000400000000000000" pitchFamily="50" charset="-34"/>
              </a:rPr>
              <a:t>(</a:t>
            </a:r>
            <a:r>
              <a:rPr lang="en-US" sz="1400" dirty="0">
                <a:latin typeface="Chulabhorn Likit Text Light" panose="00000400000000000000" pitchFamily="50" charset="-34"/>
                <a:cs typeface="Chulabhorn Likit Text Light" panose="00000400000000000000" pitchFamily="50" charset="-34"/>
              </a:rPr>
              <a:t>Hair et al, 2014)</a:t>
            </a:r>
            <a:endParaRPr lang="en-GB" sz="1400" dirty="0">
              <a:latin typeface="Chulabhorn Likit Text Light" panose="00000400000000000000" pitchFamily="50" charset="-34"/>
              <a:cs typeface="Chulabhorn Likit Text Light" panose="00000400000000000000" pitchFamily="50" charset="-34"/>
            </a:endParaRPr>
          </a:p>
          <a:p>
            <a:pPr marL="742950" lvl="1" indent="-285750">
              <a:buFont typeface="Arial" panose="020B0604020202020204" pitchFamily="34" charset="0"/>
              <a:buChar char="•"/>
            </a:pPr>
            <a:r>
              <a:rPr lang="th-TH" sz="1400" dirty="0">
                <a:latin typeface="Chulabhorn Likit Text Light" panose="00000400000000000000" pitchFamily="50" charset="-34"/>
                <a:cs typeface="Chulabhorn Likit Text Light" panose="00000400000000000000" pitchFamily="50" charset="-34"/>
              </a:rPr>
              <a:t>ค่า </a:t>
            </a:r>
            <a:r>
              <a:rPr lang="en-GB" sz="1400" dirty="0">
                <a:latin typeface="Chulabhorn Likit Text Light" panose="00000400000000000000" pitchFamily="50" charset="-34"/>
                <a:cs typeface="Chulabhorn Likit Text Light" panose="00000400000000000000" pitchFamily="50" charset="-34"/>
              </a:rPr>
              <a:t>Variance Proportions</a:t>
            </a:r>
            <a:r>
              <a:rPr lang="th-TH" sz="1400" dirty="0">
                <a:latin typeface="Chulabhorn Likit Text Light" panose="00000400000000000000" pitchFamily="50" charset="-34"/>
                <a:cs typeface="Chulabhorn Likit Text Light" panose="00000400000000000000" pitchFamily="50" charset="-34"/>
              </a:rPr>
              <a:t> </a:t>
            </a:r>
            <a:r>
              <a:rPr lang="en-US" sz="1400" dirty="0">
                <a:latin typeface="Chulabhorn Likit Text Light" panose="00000400000000000000" pitchFamily="50" charset="-34"/>
                <a:cs typeface="Chulabhorn Likit Text Light" panose="00000400000000000000" pitchFamily="50" charset="-34"/>
              </a:rPr>
              <a:t>&gt; .90</a:t>
            </a:r>
            <a:r>
              <a:rPr lang="th-TH" sz="1400" dirty="0">
                <a:latin typeface="Chulabhorn Likit Text Light" panose="00000400000000000000" pitchFamily="50" charset="-34"/>
                <a:cs typeface="Chulabhorn Likit Text Light" panose="00000400000000000000" pitchFamily="50" charset="-34"/>
              </a:rPr>
              <a:t> เพียงค่าเดียวในแถว แสดงว่าไม่มีปัญหา </a:t>
            </a:r>
            <a:r>
              <a:rPr lang="en-US" sz="1400" dirty="0">
                <a:latin typeface="Chulabhorn Likit Text Light" panose="00000400000000000000" pitchFamily="50" charset="-34"/>
                <a:cs typeface="Chulabhorn Likit Text Light" panose="00000400000000000000" pitchFamily="50" charset="-34"/>
              </a:rPr>
              <a:t>Multicollinearity </a:t>
            </a:r>
            <a:endParaRPr lang="th-TH" sz="1400" dirty="0">
              <a:latin typeface="Chulabhorn Likit Text Light" panose="00000400000000000000" pitchFamily="50" charset="-34"/>
              <a:cs typeface="Chulabhorn Likit Text Light" panose="00000400000000000000" pitchFamily="50" charset="-34"/>
            </a:endParaRPr>
          </a:p>
        </p:txBody>
      </p:sp>
      <p:sp>
        <p:nvSpPr>
          <p:cNvPr id="11" name="Callout: Down Arrow 10">
            <a:extLst>
              <a:ext uri="{FF2B5EF4-FFF2-40B4-BE49-F238E27FC236}">
                <a16:creationId xmlns:a16="http://schemas.microsoft.com/office/drawing/2014/main" id="{9E9537A6-3312-2627-CF40-727036A5D804}"/>
              </a:ext>
            </a:extLst>
          </p:cNvPr>
          <p:cNvSpPr/>
          <p:nvPr/>
        </p:nvSpPr>
        <p:spPr>
          <a:xfrm rot="16200000">
            <a:off x="9108621" y="2155749"/>
            <a:ext cx="1198479" cy="1348022"/>
          </a:xfrm>
          <a:prstGeom prst="downArrowCallout">
            <a:avLst>
              <a:gd name="adj1" fmla="val 25000"/>
              <a:gd name="adj2" fmla="val 25000"/>
              <a:gd name="adj3" fmla="val 25000"/>
              <a:gd name="adj4" fmla="val 69737"/>
            </a:avLst>
          </a:prstGeom>
          <a:solidFill>
            <a:srgbClr val="FFC000">
              <a:alpha val="10196"/>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78B3731-1703-F988-8508-E48A9C257558}"/>
              </a:ext>
            </a:extLst>
          </p:cNvPr>
          <p:cNvSpPr txBox="1"/>
          <p:nvPr/>
        </p:nvSpPr>
        <p:spPr>
          <a:xfrm>
            <a:off x="10444934" y="2554097"/>
            <a:ext cx="1747066" cy="646331"/>
          </a:xfrm>
          <a:prstGeom prst="rect">
            <a:avLst/>
          </a:prstGeom>
          <a:noFill/>
        </p:spPr>
        <p:txBody>
          <a:bodyPr wrap="square">
            <a:spAutoFit/>
          </a:bodyPr>
          <a:lstStyle/>
          <a:p>
            <a:r>
              <a:rPr lang="th-TH" dirty="0"/>
              <a:t>ค่า “</a:t>
            </a:r>
            <a:r>
              <a:rPr lang="en-US" dirty="0"/>
              <a:t>VIF</a:t>
            </a:r>
            <a:r>
              <a:rPr lang="th-TH" dirty="0"/>
              <a:t>”</a:t>
            </a:r>
            <a:r>
              <a:rPr lang="en-US" dirty="0"/>
              <a:t> </a:t>
            </a:r>
          </a:p>
          <a:p>
            <a:r>
              <a:rPr lang="th-TH" dirty="0"/>
              <a:t>ควร  </a:t>
            </a:r>
            <a:r>
              <a:rPr lang="en-US" dirty="0"/>
              <a:t>&lt; 10</a:t>
            </a:r>
            <a:endParaRPr lang="en-GB" dirty="0"/>
          </a:p>
        </p:txBody>
      </p:sp>
    </p:spTree>
    <p:extLst>
      <p:ext uri="{BB962C8B-B14F-4D97-AF65-F5344CB8AC3E}">
        <p14:creationId xmlns:p14="http://schemas.microsoft.com/office/powerpoint/2010/main" val="230662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45-1B64-EDBC-BE62-2B57681BC50D}"/>
              </a:ext>
            </a:extLst>
          </p:cNvPr>
          <p:cNvSpPr>
            <a:spLocks noGrp="1"/>
          </p:cNvSpPr>
          <p:nvPr>
            <p:ph type="title"/>
          </p:nvPr>
        </p:nvSpPr>
        <p:spPr/>
        <p:txBody>
          <a:bodyPr/>
          <a:lstStyle/>
          <a:p>
            <a:r>
              <a:rPr lang="th-TH" dirty="0"/>
              <a:t>ตัวอย่าง </a:t>
            </a:r>
            <a:r>
              <a:rPr lang="en-US" dirty="0"/>
              <a:t>Collinearity diagnostics</a:t>
            </a:r>
            <a:endParaRPr lang="en-GB" dirty="0"/>
          </a:p>
        </p:txBody>
      </p:sp>
      <p:sp>
        <p:nvSpPr>
          <p:cNvPr id="5" name="Slide Number Placeholder 4">
            <a:extLst>
              <a:ext uri="{FF2B5EF4-FFF2-40B4-BE49-F238E27FC236}">
                <a16:creationId xmlns:a16="http://schemas.microsoft.com/office/drawing/2014/main" id="{737D367F-086A-041C-92D6-1900B9545CCC}"/>
              </a:ext>
            </a:extLst>
          </p:cNvPr>
          <p:cNvSpPr>
            <a:spLocks noGrp="1"/>
          </p:cNvSpPr>
          <p:nvPr>
            <p:ph type="sldNum" sz="quarter" idx="12"/>
          </p:nvPr>
        </p:nvSpPr>
        <p:spPr/>
        <p:txBody>
          <a:bodyPr/>
          <a:lstStyle/>
          <a:p>
            <a:pPr rtl="0"/>
            <a:fld id="{401CF334-2D5C-4859-84A6-CA7E6E43FAEB}" type="slidenum">
              <a:rPr lang="en-GB" noProof="0" smtClean="0"/>
              <a:t>28</a:t>
            </a:fld>
            <a:endParaRPr lang="en-GB" noProof="0" dirty="0"/>
          </a:p>
        </p:txBody>
      </p:sp>
      <p:pic>
        <p:nvPicPr>
          <p:cNvPr id="6" name="Picture 5">
            <a:extLst>
              <a:ext uri="{FF2B5EF4-FFF2-40B4-BE49-F238E27FC236}">
                <a16:creationId xmlns:a16="http://schemas.microsoft.com/office/drawing/2014/main" id="{576013E6-BB38-7EB5-29CE-D33E65FB09CF}"/>
              </a:ext>
            </a:extLst>
          </p:cNvPr>
          <p:cNvPicPr>
            <a:picLocks noChangeAspect="1"/>
          </p:cNvPicPr>
          <p:nvPr/>
        </p:nvPicPr>
        <p:blipFill>
          <a:blip r:embed="rId2"/>
          <a:stretch>
            <a:fillRect/>
          </a:stretch>
        </p:blipFill>
        <p:spPr>
          <a:xfrm>
            <a:off x="274630" y="2004808"/>
            <a:ext cx="5821370" cy="2398961"/>
          </a:xfrm>
          <a:prstGeom prst="rect">
            <a:avLst/>
          </a:prstGeom>
        </p:spPr>
      </p:pic>
      <p:pic>
        <p:nvPicPr>
          <p:cNvPr id="1028" name="Picture 4" descr="SPSS Collinearity diagnostics table example">
            <a:extLst>
              <a:ext uri="{FF2B5EF4-FFF2-40B4-BE49-F238E27FC236}">
                <a16:creationId xmlns:a16="http://schemas.microsoft.com/office/drawing/2014/main" id="{AEC8CA7D-7A2B-6CA8-41E9-7B5094EBB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4303937"/>
            <a:ext cx="6297716" cy="22390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0527AA4-8F62-B7AA-7804-983313096309}"/>
              </a:ext>
            </a:extLst>
          </p:cNvPr>
          <p:cNvSpPr txBox="1"/>
          <p:nvPr/>
        </p:nvSpPr>
        <p:spPr>
          <a:xfrm>
            <a:off x="8109650" y="6167555"/>
            <a:ext cx="3769930" cy="430887"/>
          </a:xfrm>
          <a:prstGeom prst="rect">
            <a:avLst/>
          </a:prstGeom>
          <a:noFill/>
        </p:spPr>
        <p:txBody>
          <a:bodyPr wrap="square">
            <a:spAutoFit/>
          </a:bodyPr>
          <a:lstStyle/>
          <a:p>
            <a:r>
              <a:rPr lang="en-GB" sz="1100" dirty="0"/>
              <a:t>https://www.regorz-statistik.de/en/collinearity_diagnostics_table_SPSS.html</a:t>
            </a:r>
          </a:p>
        </p:txBody>
      </p:sp>
      <p:sp>
        <p:nvSpPr>
          <p:cNvPr id="9" name="TextBox 8">
            <a:extLst>
              <a:ext uri="{FF2B5EF4-FFF2-40B4-BE49-F238E27FC236}">
                <a16:creationId xmlns:a16="http://schemas.microsoft.com/office/drawing/2014/main" id="{9A462EDA-FE76-2B7C-DE03-55C081E59576}"/>
              </a:ext>
            </a:extLst>
          </p:cNvPr>
          <p:cNvSpPr txBox="1"/>
          <p:nvPr/>
        </p:nvSpPr>
        <p:spPr>
          <a:xfrm>
            <a:off x="6534806" y="1728911"/>
            <a:ext cx="5549463" cy="3703578"/>
          </a:xfrm>
          <a:prstGeom prst="rect">
            <a:avLst/>
          </a:prstGeom>
          <a:noFill/>
        </p:spPr>
        <p:txBody>
          <a:bodyPr wrap="square" rtlCol="0">
            <a:spAutoFit/>
          </a:bodyPr>
          <a:lstStyle/>
          <a:p>
            <a:pPr marL="342900" indent="-342900">
              <a:spcAft>
                <a:spcPts val="800"/>
              </a:spcAft>
              <a:buFont typeface="+mj-lt"/>
              <a:buAutoNum type="arabicPeriod"/>
            </a:pPr>
            <a:r>
              <a:rPr lang="th-TH" sz="1600" dirty="0">
                <a:latin typeface="Chulabhorn Likit Text Light" panose="00000400000000000000" pitchFamily="50" charset="-34"/>
                <a:cs typeface="Chulabhorn Likit Text Light" panose="00000400000000000000" pitchFamily="50" charset="-34"/>
              </a:rPr>
              <a:t>ตัวแปรอิสระ </a:t>
            </a:r>
            <a:r>
              <a:rPr lang="en-US" sz="1600" dirty="0">
                <a:latin typeface="Chulabhorn Likit Text Light" panose="00000400000000000000" pitchFamily="50" charset="-34"/>
                <a:cs typeface="Chulabhorn Likit Text Light" panose="00000400000000000000" pitchFamily="50" charset="-34"/>
              </a:rPr>
              <a:t>(predictors) </a:t>
            </a:r>
            <a:r>
              <a:rPr lang="th-TH" sz="1600" dirty="0">
                <a:latin typeface="Chulabhorn Likit Text Light" panose="00000400000000000000" pitchFamily="50" charset="-34"/>
                <a:cs typeface="Chulabhorn Likit Text Light" panose="00000400000000000000" pitchFamily="50" charset="-34"/>
              </a:rPr>
              <a:t>ที่มีค่า </a:t>
            </a:r>
            <a:r>
              <a:rPr lang="en-GB" sz="1600" dirty="0">
                <a:latin typeface="Chulabhorn Likit Text Light" panose="00000400000000000000" pitchFamily="50" charset="-34"/>
                <a:cs typeface="Chulabhorn Likit Text Light" panose="00000400000000000000" pitchFamily="50" charset="-34"/>
              </a:rPr>
              <a:t>VIF </a:t>
            </a:r>
            <a:r>
              <a:rPr lang="th-TH" sz="1600" dirty="0">
                <a:latin typeface="Chulabhorn Likit Text Light" panose="00000400000000000000" pitchFamily="50" charset="-34"/>
                <a:cs typeface="Chulabhorn Likit Text Light" panose="00000400000000000000" pitchFamily="50" charset="-34"/>
              </a:rPr>
              <a:t>สูงกว่า 10 (</a:t>
            </a:r>
            <a:r>
              <a:rPr lang="en-GB" sz="1600" dirty="0">
                <a:latin typeface="Chulabhorn Likit Text Light" panose="00000400000000000000" pitchFamily="50" charset="-34"/>
                <a:cs typeface="Chulabhorn Likit Text Light" panose="00000400000000000000" pitchFamily="50" charset="-34"/>
              </a:rPr>
              <a:t>x1, x2, x3, x4)</a:t>
            </a:r>
            <a:endParaRPr lang="th-TH" sz="1600" dirty="0">
              <a:latin typeface="Chulabhorn Likit Text Light" panose="00000400000000000000" pitchFamily="50" charset="-34"/>
              <a:cs typeface="Chulabhorn Likit Text Light" panose="00000400000000000000" pitchFamily="50" charset="-34"/>
            </a:endParaRPr>
          </a:p>
          <a:p>
            <a:pPr marL="342900" indent="-342900">
              <a:spcAft>
                <a:spcPts val="800"/>
              </a:spcAft>
              <a:buFont typeface="+mj-lt"/>
              <a:buAutoNum type="arabicPeriod"/>
            </a:pPr>
            <a:r>
              <a:rPr lang="en-US" sz="1600" dirty="0">
                <a:latin typeface="Chulabhorn Likit Text Light" panose="00000400000000000000" pitchFamily="50" charset="-34"/>
                <a:cs typeface="Chulabhorn Likit Text Light" panose="00000400000000000000" pitchFamily="50" charset="-34"/>
              </a:rPr>
              <a:t>predictors </a:t>
            </a:r>
            <a:r>
              <a:rPr lang="th-TH" sz="1600" dirty="0">
                <a:latin typeface="Chulabhorn Likit Text Light" panose="00000400000000000000" pitchFamily="50" charset="-34"/>
                <a:cs typeface="Chulabhorn Likit Text Light" panose="00000400000000000000" pitchFamily="50" charset="-34"/>
              </a:rPr>
              <a:t>มากกว่าสองตัว (ในที่นี้คือสี่ตัว) ที่สามารถนำไปใช้กับสิ่งนี้ได้</a:t>
            </a:r>
          </a:p>
          <a:p>
            <a:pPr marL="342900" indent="-342900">
              <a:spcAft>
                <a:spcPts val="800"/>
              </a:spcAft>
              <a:buFont typeface="+mj-lt"/>
              <a:buAutoNum type="arabicPeriod"/>
            </a:pPr>
            <a:r>
              <a:rPr lang="en-US" sz="1600" dirty="0">
                <a:latin typeface="Chulabhorn Likit Text Light" panose="00000400000000000000" pitchFamily="50" charset="-34"/>
                <a:cs typeface="Chulabhorn Likit Text Light" panose="00000400000000000000" pitchFamily="50" charset="-34"/>
              </a:rPr>
              <a:t>Dimension </a:t>
            </a:r>
            <a:r>
              <a:rPr lang="th-TH" sz="1600" dirty="0">
                <a:latin typeface="Chulabhorn Likit Text Light" panose="00000400000000000000" pitchFamily="50" charset="-34"/>
                <a:cs typeface="Chulabhorn Likit Text Light" panose="00000400000000000000" pitchFamily="50" charset="-34"/>
              </a:rPr>
              <a:t>6 และ 7 มีค่า </a:t>
            </a:r>
            <a:r>
              <a:rPr lang="en-US" sz="1600" dirty="0">
                <a:latin typeface="Chulabhorn Likit Text Light" panose="00000400000000000000" pitchFamily="50" charset="-34"/>
                <a:cs typeface="Chulabhorn Likit Text Light" panose="00000400000000000000" pitchFamily="50" charset="-34"/>
              </a:rPr>
              <a:t>index &gt; </a:t>
            </a:r>
            <a:r>
              <a:rPr lang="th-TH" sz="1600" dirty="0">
                <a:latin typeface="Chulabhorn Likit Text Light" panose="00000400000000000000" pitchFamily="50" charset="-34"/>
                <a:cs typeface="Chulabhorn Likit Text Light" panose="00000400000000000000" pitchFamily="50" charset="-34"/>
              </a:rPr>
              <a:t>15</a:t>
            </a:r>
          </a:p>
          <a:p>
            <a:pPr marL="342900" indent="-342900">
              <a:spcAft>
                <a:spcPts val="800"/>
              </a:spcAft>
              <a:buFont typeface="+mj-lt"/>
              <a:buAutoNum type="arabicPeriod"/>
            </a:pPr>
            <a:r>
              <a:rPr lang="th-TH" sz="1600" dirty="0">
                <a:latin typeface="Chulabhorn Likit Text Light" panose="00000400000000000000" pitchFamily="50" charset="-34"/>
                <a:cs typeface="Chulabhorn Likit Text Light" panose="00000400000000000000" pitchFamily="50" charset="-34"/>
              </a:rPr>
              <a:t>ให้ค้นหาค่าที่สูงกว่า 0.90 สำหรับ</a:t>
            </a:r>
            <a:r>
              <a:rPr lang="en-US" sz="1600" dirty="0">
                <a:latin typeface="Chulabhorn Likit Text Light" panose="00000400000000000000" pitchFamily="50" charset="-34"/>
                <a:cs typeface="Chulabhorn Likit Text Light" panose="00000400000000000000" pitchFamily="50" charset="-34"/>
              </a:rPr>
              <a:t> Dimension</a:t>
            </a:r>
            <a:r>
              <a:rPr lang="th-TH" sz="1600" dirty="0">
                <a:latin typeface="Chulabhorn Likit Text Light" panose="00000400000000000000" pitchFamily="50" charset="-34"/>
                <a:cs typeface="Chulabhorn Likit Text Light" panose="00000400000000000000" pitchFamily="50" charset="-34"/>
              </a:rPr>
              <a:t> 6 เราจะพบค่าเหล่านี้สำหรับตัวทำนาย </a:t>
            </a:r>
            <a:r>
              <a:rPr lang="en-GB" sz="1600" dirty="0">
                <a:latin typeface="Chulabhorn Likit Text Light" panose="00000400000000000000" pitchFamily="50" charset="-34"/>
                <a:cs typeface="Chulabhorn Likit Text Light" panose="00000400000000000000" pitchFamily="50" charset="-34"/>
              </a:rPr>
              <a:t>x1 </a:t>
            </a:r>
            <a:r>
              <a:rPr lang="th-TH" sz="1600" dirty="0">
                <a:latin typeface="Chulabhorn Likit Text Light" panose="00000400000000000000" pitchFamily="50" charset="-34"/>
                <a:cs typeface="Chulabhorn Likit Text Light" panose="00000400000000000000" pitchFamily="50" charset="-34"/>
              </a:rPr>
              <a:t>และ </a:t>
            </a:r>
            <a:r>
              <a:rPr lang="en-GB" sz="1600" dirty="0">
                <a:latin typeface="Chulabhorn Likit Text Light" panose="00000400000000000000" pitchFamily="50" charset="-34"/>
                <a:cs typeface="Chulabhorn Likit Text Light" panose="00000400000000000000" pitchFamily="50" charset="-34"/>
              </a:rPr>
              <a:t>x2 </a:t>
            </a:r>
            <a:r>
              <a:rPr lang="th-TH" sz="1600" dirty="0">
                <a:latin typeface="Chulabhorn Likit Text Light" panose="00000400000000000000" pitchFamily="50" charset="-34"/>
                <a:cs typeface="Chulabhorn Likit Text Light" panose="00000400000000000000" pitchFamily="50" charset="-34"/>
              </a:rPr>
              <a:t>สำหรับ</a:t>
            </a:r>
            <a:r>
              <a:rPr lang="en-US" sz="1600" dirty="0">
                <a:latin typeface="Chulabhorn Likit Text Light" panose="00000400000000000000" pitchFamily="50" charset="-34"/>
                <a:cs typeface="Chulabhorn Likit Text Light" panose="00000400000000000000" pitchFamily="50" charset="-34"/>
              </a:rPr>
              <a:t> Dimension</a:t>
            </a:r>
            <a:r>
              <a:rPr lang="th-TH" sz="1600" dirty="0">
                <a:latin typeface="Chulabhorn Likit Text Light" panose="00000400000000000000" pitchFamily="50" charset="-34"/>
                <a:cs typeface="Chulabhorn Likit Text Light" panose="00000400000000000000" pitchFamily="50" charset="-34"/>
              </a:rPr>
              <a:t> 7 เราจะพบค่าเหล่านี้สำหรับตัวทำนาย </a:t>
            </a:r>
            <a:r>
              <a:rPr lang="en-GB" sz="1600" dirty="0">
                <a:latin typeface="Chulabhorn Likit Text Light" panose="00000400000000000000" pitchFamily="50" charset="-34"/>
                <a:cs typeface="Chulabhorn Likit Text Light" panose="00000400000000000000" pitchFamily="50" charset="-34"/>
              </a:rPr>
              <a:t>x3 </a:t>
            </a:r>
            <a:r>
              <a:rPr lang="th-TH" sz="1600" dirty="0">
                <a:latin typeface="Chulabhorn Likit Text Light" panose="00000400000000000000" pitchFamily="50" charset="-34"/>
                <a:cs typeface="Chulabhorn Likit Text Light" panose="00000400000000000000" pitchFamily="50" charset="-34"/>
              </a:rPr>
              <a:t>และ </a:t>
            </a:r>
            <a:r>
              <a:rPr lang="en-GB" sz="1600" dirty="0">
                <a:latin typeface="Chulabhorn Likit Text Light" panose="00000400000000000000" pitchFamily="50" charset="-34"/>
                <a:cs typeface="Chulabhorn Likit Text Light" panose="00000400000000000000" pitchFamily="50" charset="-34"/>
              </a:rPr>
              <a:t>x4 </a:t>
            </a:r>
            <a:r>
              <a:rPr lang="th-TH" sz="1600" dirty="0">
                <a:latin typeface="Chulabhorn Likit Text Light" panose="00000400000000000000" pitchFamily="50" charset="-34"/>
                <a:cs typeface="Chulabhorn Likit Text Light" panose="00000400000000000000" pitchFamily="50" charset="-34"/>
              </a:rPr>
              <a:t>ถือว่ามีปัญหาความสัมพันธ์เชิงเส้นตรงสองแบบที่แตกต่างกันในแบบจำลอง: ระหว่าง </a:t>
            </a:r>
            <a:r>
              <a:rPr lang="en-GB" sz="1600" dirty="0">
                <a:latin typeface="Chulabhorn Likit Text Light" panose="00000400000000000000" pitchFamily="50" charset="-34"/>
                <a:cs typeface="Chulabhorn Likit Text Light" panose="00000400000000000000" pitchFamily="50" charset="-34"/>
              </a:rPr>
              <a:t>x1 </a:t>
            </a:r>
            <a:r>
              <a:rPr lang="th-TH" sz="1600" dirty="0">
                <a:latin typeface="Chulabhorn Likit Text Light" panose="00000400000000000000" pitchFamily="50" charset="-34"/>
                <a:cs typeface="Chulabhorn Likit Text Light" panose="00000400000000000000" pitchFamily="50" charset="-34"/>
              </a:rPr>
              <a:t>และ </a:t>
            </a:r>
            <a:r>
              <a:rPr lang="en-GB" sz="1600" dirty="0">
                <a:latin typeface="Chulabhorn Likit Text Light" panose="00000400000000000000" pitchFamily="50" charset="-34"/>
                <a:cs typeface="Chulabhorn Likit Text Light" panose="00000400000000000000" pitchFamily="50" charset="-34"/>
              </a:rPr>
              <a:t>x2 </a:t>
            </a:r>
            <a:r>
              <a:rPr lang="th-TH" sz="1600" dirty="0">
                <a:latin typeface="Chulabhorn Likit Text Light" panose="00000400000000000000" pitchFamily="50" charset="-34"/>
                <a:cs typeface="Chulabhorn Likit Text Light" panose="00000400000000000000" pitchFamily="50" charset="-34"/>
              </a:rPr>
              <a:t>และระหว่าง </a:t>
            </a:r>
            <a:r>
              <a:rPr lang="en-GB" sz="1600" dirty="0">
                <a:latin typeface="Chulabhorn Likit Text Light" panose="00000400000000000000" pitchFamily="50" charset="-34"/>
                <a:cs typeface="Chulabhorn Likit Text Light" panose="00000400000000000000" pitchFamily="50" charset="-34"/>
              </a:rPr>
              <a:t>x3 </a:t>
            </a:r>
            <a:r>
              <a:rPr lang="th-TH" sz="1600" dirty="0">
                <a:latin typeface="Chulabhorn Likit Text Light" panose="00000400000000000000" pitchFamily="50" charset="-34"/>
                <a:cs typeface="Chulabhorn Likit Text Light" panose="00000400000000000000" pitchFamily="50" charset="-34"/>
              </a:rPr>
              <a:t>และ </a:t>
            </a:r>
            <a:r>
              <a:rPr lang="en-GB" sz="1600" dirty="0">
                <a:latin typeface="Chulabhorn Likit Text Light" panose="00000400000000000000" pitchFamily="50" charset="-34"/>
                <a:cs typeface="Chulabhorn Likit Text Light" panose="00000400000000000000" pitchFamily="50" charset="-34"/>
              </a:rPr>
              <a:t>x4 </a:t>
            </a:r>
          </a:p>
          <a:p>
            <a:pPr marL="800100" lvl="1" indent="-342900">
              <a:spcAft>
                <a:spcPts val="800"/>
              </a:spcAft>
              <a:buFont typeface="Arial" panose="020B0604020202020204" pitchFamily="34" charset="0"/>
              <a:buChar char="•"/>
            </a:pPr>
            <a:r>
              <a:rPr lang="th-TH" sz="1600" dirty="0">
                <a:latin typeface="Chulabhorn Likit Text Light" panose="00000400000000000000" pitchFamily="50" charset="-34"/>
                <a:cs typeface="Chulabhorn Likit Text Light" panose="00000400000000000000" pitchFamily="50" charset="-34"/>
              </a:rPr>
              <a:t>อย่างไรก็ตาม หากค่าทั้งหมดที่สูงกว่า 0.90 สำหรับตัวทำนายทั้งสี่นี้อยู่ในบรรทัดเดียวกัน นั่นจะบ่งชี้ว่ามีปัญหาความสัมพันธ์เชิงเส้นตรงหลายแบบของตัวแปรทั้งสี่ตัว</a:t>
            </a:r>
            <a:endParaRPr lang="en-GB" sz="1600" dirty="0">
              <a:latin typeface="Chulabhorn Likit Text Light" panose="00000400000000000000" pitchFamily="50" charset="-34"/>
              <a:cs typeface="Chulabhorn Likit Text Light" panose="00000400000000000000" pitchFamily="50" charset="-34"/>
            </a:endParaRPr>
          </a:p>
        </p:txBody>
      </p:sp>
    </p:spTree>
    <p:extLst>
      <p:ext uri="{BB962C8B-B14F-4D97-AF65-F5344CB8AC3E}">
        <p14:creationId xmlns:p14="http://schemas.microsoft.com/office/powerpoint/2010/main" val="409066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DED0-B971-08F3-C11A-EA251C376D76}"/>
              </a:ext>
            </a:extLst>
          </p:cNvPr>
          <p:cNvSpPr>
            <a:spLocks noGrp="1"/>
          </p:cNvSpPr>
          <p:nvPr>
            <p:ph type="title"/>
          </p:nvPr>
        </p:nvSpPr>
        <p:spPr>
          <a:xfrm>
            <a:off x="445328" y="612648"/>
            <a:ext cx="10972800" cy="1066800"/>
          </a:xfrm>
        </p:spPr>
        <p:txBody>
          <a:bodyPr>
            <a:normAutofit fontScale="90000"/>
          </a:bodyPr>
          <a:lstStyle/>
          <a:p>
            <a:r>
              <a:rPr lang="en-US" dirty="0"/>
              <a:t>Reliability test (Cronbach’s alpha coefficient)</a:t>
            </a:r>
            <a:endParaRPr lang="en-GB" dirty="0"/>
          </a:p>
        </p:txBody>
      </p:sp>
      <p:pic>
        <p:nvPicPr>
          <p:cNvPr id="7" name="Content Placeholder 6">
            <a:extLst>
              <a:ext uri="{FF2B5EF4-FFF2-40B4-BE49-F238E27FC236}">
                <a16:creationId xmlns:a16="http://schemas.microsoft.com/office/drawing/2014/main" id="{B6AFDF89-361A-99C5-53B6-9F8DB6D8E508}"/>
              </a:ext>
            </a:extLst>
          </p:cNvPr>
          <p:cNvPicPr>
            <a:picLocks noGrp="1" noChangeAspect="1"/>
          </p:cNvPicPr>
          <p:nvPr>
            <p:ph idx="1"/>
          </p:nvPr>
        </p:nvPicPr>
        <p:blipFill>
          <a:blip r:embed="rId2"/>
          <a:stretch>
            <a:fillRect/>
          </a:stretch>
        </p:blipFill>
        <p:spPr>
          <a:xfrm>
            <a:off x="223656" y="2985054"/>
            <a:ext cx="4803624" cy="3657230"/>
          </a:xfrm>
        </p:spPr>
      </p:pic>
      <p:sp>
        <p:nvSpPr>
          <p:cNvPr id="5" name="Slide Number Placeholder 4">
            <a:extLst>
              <a:ext uri="{FF2B5EF4-FFF2-40B4-BE49-F238E27FC236}">
                <a16:creationId xmlns:a16="http://schemas.microsoft.com/office/drawing/2014/main" id="{81C63206-24C2-8537-8B24-2218F84F20AD}"/>
              </a:ext>
            </a:extLst>
          </p:cNvPr>
          <p:cNvSpPr>
            <a:spLocks noGrp="1"/>
          </p:cNvSpPr>
          <p:nvPr>
            <p:ph type="sldNum" sz="quarter" idx="12"/>
          </p:nvPr>
        </p:nvSpPr>
        <p:spPr/>
        <p:txBody>
          <a:bodyPr/>
          <a:lstStyle/>
          <a:p>
            <a:pPr rtl="0"/>
            <a:fld id="{401CF334-2D5C-4859-84A6-CA7E6E43FAEB}" type="slidenum">
              <a:rPr lang="en-GB" noProof="0" smtClean="0"/>
              <a:t>29</a:t>
            </a:fld>
            <a:endParaRPr lang="en-GB" noProof="0" dirty="0"/>
          </a:p>
        </p:txBody>
      </p:sp>
      <p:sp>
        <p:nvSpPr>
          <p:cNvPr id="8" name="TextBox 7">
            <a:extLst>
              <a:ext uri="{FF2B5EF4-FFF2-40B4-BE49-F238E27FC236}">
                <a16:creationId xmlns:a16="http://schemas.microsoft.com/office/drawing/2014/main" id="{F9429ED3-0B98-422E-25A2-36AFD3F6A72B}"/>
              </a:ext>
            </a:extLst>
          </p:cNvPr>
          <p:cNvSpPr txBox="1"/>
          <p:nvPr/>
        </p:nvSpPr>
        <p:spPr>
          <a:xfrm>
            <a:off x="445328" y="1418526"/>
            <a:ext cx="6565072" cy="1477328"/>
          </a:xfrm>
          <a:prstGeom prst="rect">
            <a:avLst/>
          </a:prstGeom>
          <a:noFill/>
        </p:spPr>
        <p:txBody>
          <a:bodyPr wrap="square" rtlCol="0">
            <a:spAutoFit/>
          </a:bodyPr>
          <a:lstStyle/>
          <a:p>
            <a:pPr marL="342900" indent="-342900">
              <a:buFont typeface="+mj-lt"/>
              <a:buAutoNum type="arabicPeriod"/>
            </a:pPr>
            <a:r>
              <a:rPr lang="en-US" dirty="0">
                <a:cs typeface="+mj-cs"/>
              </a:rPr>
              <a:t>Click: Analyze &gt; Scale &gt; Reliability Analysis…</a:t>
            </a:r>
          </a:p>
          <a:p>
            <a:pPr marL="342900" indent="-342900">
              <a:buFont typeface="+mj-lt"/>
              <a:buAutoNum type="arabicPeriod"/>
            </a:pPr>
            <a:r>
              <a:rPr lang="th-TH" dirty="0">
                <a:cs typeface="+mj-cs"/>
              </a:rPr>
              <a:t>เลือกตัวแปรที่ต้องการทดสอบ</a:t>
            </a:r>
          </a:p>
          <a:p>
            <a:pPr marL="342900" indent="-342900">
              <a:buFont typeface="+mj-lt"/>
              <a:buAutoNum type="arabicPeriod"/>
            </a:pPr>
            <a:r>
              <a:rPr lang="en-US" dirty="0">
                <a:cs typeface="+mj-cs"/>
              </a:rPr>
              <a:t>Click: Statistics</a:t>
            </a:r>
          </a:p>
          <a:p>
            <a:pPr marL="342900" indent="-342900">
              <a:buFont typeface="+mj-lt"/>
              <a:buAutoNum type="arabicPeriod"/>
            </a:pPr>
            <a:r>
              <a:rPr lang="th-TH" dirty="0">
                <a:cs typeface="+mj-cs"/>
              </a:rPr>
              <a:t>เลือกค่าสถิติที่ต้องการ</a:t>
            </a:r>
          </a:p>
          <a:p>
            <a:pPr marL="342900" indent="-342900">
              <a:buFont typeface="+mj-lt"/>
              <a:buAutoNum type="arabicPeriod"/>
            </a:pPr>
            <a:r>
              <a:rPr lang="en-US" dirty="0">
                <a:cs typeface="+mj-cs"/>
              </a:rPr>
              <a:t>Click: Continue</a:t>
            </a:r>
            <a:endParaRPr lang="en-GB" dirty="0">
              <a:cs typeface="+mj-cs"/>
            </a:endParaRPr>
          </a:p>
        </p:txBody>
      </p:sp>
      <p:pic>
        <p:nvPicPr>
          <p:cNvPr id="10" name="Picture 9">
            <a:extLst>
              <a:ext uri="{FF2B5EF4-FFF2-40B4-BE49-F238E27FC236}">
                <a16:creationId xmlns:a16="http://schemas.microsoft.com/office/drawing/2014/main" id="{F149E886-93F7-F2F8-00C7-293FFC0907AF}"/>
              </a:ext>
            </a:extLst>
          </p:cNvPr>
          <p:cNvPicPr>
            <a:picLocks noChangeAspect="1"/>
          </p:cNvPicPr>
          <p:nvPr/>
        </p:nvPicPr>
        <p:blipFill>
          <a:blip r:embed="rId3"/>
          <a:stretch>
            <a:fillRect/>
          </a:stretch>
        </p:blipFill>
        <p:spPr>
          <a:xfrm>
            <a:off x="5074917" y="2199389"/>
            <a:ext cx="3355463" cy="2614280"/>
          </a:xfrm>
          <a:prstGeom prst="rect">
            <a:avLst/>
          </a:prstGeom>
        </p:spPr>
      </p:pic>
      <p:pic>
        <p:nvPicPr>
          <p:cNvPr id="12" name="Picture 11">
            <a:extLst>
              <a:ext uri="{FF2B5EF4-FFF2-40B4-BE49-F238E27FC236}">
                <a16:creationId xmlns:a16="http://schemas.microsoft.com/office/drawing/2014/main" id="{03F7EF84-1FB2-148B-84C1-636ED376F8A8}"/>
              </a:ext>
            </a:extLst>
          </p:cNvPr>
          <p:cNvPicPr>
            <a:picLocks noChangeAspect="1"/>
          </p:cNvPicPr>
          <p:nvPr/>
        </p:nvPicPr>
        <p:blipFill>
          <a:blip r:embed="rId4"/>
          <a:stretch>
            <a:fillRect/>
          </a:stretch>
        </p:blipFill>
        <p:spPr>
          <a:xfrm>
            <a:off x="8478018" y="1418526"/>
            <a:ext cx="3587370" cy="5328705"/>
          </a:xfrm>
          <a:prstGeom prst="rect">
            <a:avLst/>
          </a:prstGeom>
        </p:spPr>
      </p:pic>
    </p:spTree>
    <p:extLst>
      <p:ext uri="{BB962C8B-B14F-4D97-AF65-F5344CB8AC3E}">
        <p14:creationId xmlns:p14="http://schemas.microsoft.com/office/powerpoint/2010/main" val="1596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C056-D6B9-B9D5-DB85-1A3F835D31F4}"/>
              </a:ext>
            </a:extLst>
          </p:cNvPr>
          <p:cNvSpPr>
            <a:spLocks noGrp="1"/>
          </p:cNvSpPr>
          <p:nvPr>
            <p:ph type="title"/>
          </p:nvPr>
        </p:nvSpPr>
        <p:spPr/>
        <p:txBody>
          <a:bodyPr/>
          <a:lstStyle/>
          <a:p>
            <a:r>
              <a:rPr lang="en-US" dirty="0"/>
              <a:t>Descriptive statistics</a:t>
            </a:r>
            <a:endParaRPr lang="en-GB" dirty="0"/>
          </a:p>
        </p:txBody>
      </p:sp>
      <p:sp>
        <p:nvSpPr>
          <p:cNvPr id="3" name="Content Placeholder 2">
            <a:extLst>
              <a:ext uri="{FF2B5EF4-FFF2-40B4-BE49-F238E27FC236}">
                <a16:creationId xmlns:a16="http://schemas.microsoft.com/office/drawing/2014/main" id="{B0FFF2F5-9D7D-8DEA-81A7-2C57B40A8CD6}"/>
              </a:ext>
            </a:extLst>
          </p:cNvPr>
          <p:cNvSpPr>
            <a:spLocks noGrp="1"/>
          </p:cNvSpPr>
          <p:nvPr>
            <p:ph idx="1"/>
          </p:nvPr>
        </p:nvSpPr>
        <p:spPr>
          <a:xfrm>
            <a:off x="609600" y="1887385"/>
            <a:ext cx="10972800" cy="4744323"/>
          </a:xfrm>
        </p:spPr>
        <p:txBody>
          <a:bodyPr>
            <a:normAutofit fontScale="85000" lnSpcReduction="20000"/>
          </a:bodyPr>
          <a:lstStyle/>
          <a:p>
            <a:pPr>
              <a:lnSpc>
                <a:spcPct val="170000"/>
              </a:lnSpc>
            </a:pPr>
            <a:r>
              <a:rPr lang="en-US" dirty="0"/>
              <a:t>When summarizing quantitative (continuous/interval/ratio) variables, we are typically interested in questions like:</a:t>
            </a:r>
          </a:p>
          <a:p>
            <a:endParaRPr lang="en-US" dirty="0"/>
          </a:p>
          <a:p>
            <a:pPr lvl="1">
              <a:lnSpc>
                <a:spcPct val="160000"/>
              </a:lnSpc>
            </a:pPr>
            <a:r>
              <a:rPr lang="en-US" dirty="0"/>
              <a:t>What is the "center" of the data? (Mean, median)</a:t>
            </a:r>
          </a:p>
          <a:p>
            <a:pPr lvl="1">
              <a:lnSpc>
                <a:spcPct val="160000"/>
              </a:lnSpc>
            </a:pPr>
            <a:r>
              <a:rPr lang="en-US" dirty="0"/>
              <a:t>How spread out is the data? (Standard deviation/variance)</a:t>
            </a:r>
          </a:p>
          <a:p>
            <a:pPr lvl="1">
              <a:lnSpc>
                <a:spcPct val="160000"/>
              </a:lnSpc>
            </a:pPr>
            <a:r>
              <a:rPr lang="en-US" dirty="0"/>
              <a:t>What are the extremes of the data? (Minimum, maximum; Outliers)</a:t>
            </a:r>
          </a:p>
          <a:p>
            <a:pPr lvl="1">
              <a:lnSpc>
                <a:spcPct val="160000"/>
              </a:lnSpc>
            </a:pPr>
            <a:r>
              <a:rPr lang="en-US" dirty="0"/>
              <a:t>What is the "shape" of the distribution? Is it symmetric or asymmetric? Are the values mostly clustered about the mean, or are there many values in the "tails" of the distribution? (Skewness, kurtosis)</a:t>
            </a:r>
            <a:endParaRPr lang="en-GB" dirty="0"/>
          </a:p>
        </p:txBody>
      </p:sp>
      <p:sp>
        <p:nvSpPr>
          <p:cNvPr id="5" name="Slide Number Placeholder 4">
            <a:extLst>
              <a:ext uri="{FF2B5EF4-FFF2-40B4-BE49-F238E27FC236}">
                <a16:creationId xmlns:a16="http://schemas.microsoft.com/office/drawing/2014/main" id="{AB2D7E7B-781D-7E26-1B8C-78C0E537CA92}"/>
              </a:ext>
            </a:extLst>
          </p:cNvPr>
          <p:cNvSpPr>
            <a:spLocks noGrp="1"/>
          </p:cNvSpPr>
          <p:nvPr>
            <p:ph type="sldNum" sz="quarter" idx="12"/>
          </p:nvPr>
        </p:nvSpPr>
        <p:spPr/>
        <p:txBody>
          <a:bodyPr/>
          <a:lstStyle/>
          <a:p>
            <a:pPr rtl="0"/>
            <a:fld id="{401CF334-2D5C-4859-84A6-CA7E6E43FAEB}" type="slidenum">
              <a:rPr lang="en-GB" noProof="0" smtClean="0"/>
              <a:t>3</a:t>
            </a:fld>
            <a:endParaRPr lang="en-GB" noProof="0" dirty="0"/>
          </a:p>
        </p:txBody>
      </p:sp>
    </p:spTree>
    <p:extLst>
      <p:ext uri="{BB962C8B-B14F-4D97-AF65-F5344CB8AC3E}">
        <p14:creationId xmlns:p14="http://schemas.microsoft.com/office/powerpoint/2010/main" val="340292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B671-6DC0-9761-2E6B-64F2E41E8935}"/>
              </a:ext>
            </a:extLst>
          </p:cNvPr>
          <p:cNvSpPr>
            <a:spLocks noGrp="1"/>
          </p:cNvSpPr>
          <p:nvPr>
            <p:ph type="title"/>
          </p:nvPr>
        </p:nvSpPr>
        <p:spPr/>
        <p:txBody>
          <a:bodyPr>
            <a:normAutofit fontScale="90000"/>
          </a:bodyPr>
          <a:lstStyle/>
          <a:p>
            <a:r>
              <a:rPr lang="en-US" dirty="0"/>
              <a:t>Reliability test (Cronbach’s alpha coefficient)</a:t>
            </a:r>
            <a:endParaRPr lang="en-GB" dirty="0"/>
          </a:p>
        </p:txBody>
      </p:sp>
      <p:pic>
        <p:nvPicPr>
          <p:cNvPr id="7" name="Content Placeholder 6">
            <a:extLst>
              <a:ext uri="{FF2B5EF4-FFF2-40B4-BE49-F238E27FC236}">
                <a16:creationId xmlns:a16="http://schemas.microsoft.com/office/drawing/2014/main" id="{100897C5-81EE-9456-992E-E8C053320669}"/>
              </a:ext>
            </a:extLst>
          </p:cNvPr>
          <p:cNvPicPr>
            <a:picLocks noGrp="1" noChangeAspect="1"/>
          </p:cNvPicPr>
          <p:nvPr>
            <p:ph idx="1"/>
          </p:nvPr>
        </p:nvPicPr>
        <p:blipFill>
          <a:blip r:embed="rId2"/>
          <a:stretch>
            <a:fillRect/>
          </a:stretch>
        </p:blipFill>
        <p:spPr>
          <a:xfrm>
            <a:off x="609600" y="1555569"/>
            <a:ext cx="4091709" cy="5123690"/>
          </a:xfrm>
        </p:spPr>
      </p:pic>
      <p:sp>
        <p:nvSpPr>
          <p:cNvPr id="5" name="Slide Number Placeholder 4">
            <a:extLst>
              <a:ext uri="{FF2B5EF4-FFF2-40B4-BE49-F238E27FC236}">
                <a16:creationId xmlns:a16="http://schemas.microsoft.com/office/drawing/2014/main" id="{17925609-43A4-A5FB-AE7B-00A503F59AEA}"/>
              </a:ext>
            </a:extLst>
          </p:cNvPr>
          <p:cNvSpPr>
            <a:spLocks noGrp="1"/>
          </p:cNvSpPr>
          <p:nvPr>
            <p:ph type="sldNum" sz="quarter" idx="12"/>
          </p:nvPr>
        </p:nvSpPr>
        <p:spPr/>
        <p:txBody>
          <a:bodyPr/>
          <a:lstStyle/>
          <a:p>
            <a:pPr rtl="0"/>
            <a:fld id="{401CF334-2D5C-4859-84A6-CA7E6E43FAEB}" type="slidenum">
              <a:rPr lang="en-GB" noProof="0" smtClean="0"/>
              <a:t>30</a:t>
            </a:fld>
            <a:endParaRPr lang="en-GB" noProof="0" dirty="0"/>
          </a:p>
        </p:txBody>
      </p:sp>
      <p:sp>
        <p:nvSpPr>
          <p:cNvPr id="8" name="Callout: Line with Accent Bar 7">
            <a:extLst>
              <a:ext uri="{FF2B5EF4-FFF2-40B4-BE49-F238E27FC236}">
                <a16:creationId xmlns:a16="http://schemas.microsoft.com/office/drawing/2014/main" id="{CFBAD456-9A12-4B31-3681-8C3C0C2C5470}"/>
              </a:ext>
            </a:extLst>
          </p:cNvPr>
          <p:cNvSpPr/>
          <p:nvPr/>
        </p:nvSpPr>
        <p:spPr>
          <a:xfrm>
            <a:off x="4784436" y="1932733"/>
            <a:ext cx="4091709" cy="796636"/>
          </a:xfrm>
          <a:prstGeom prst="accentCallout1">
            <a:avLst>
              <a:gd name="adj1" fmla="val 17590"/>
              <a:gd name="adj2" fmla="val -2238"/>
              <a:gd name="adj3" fmla="val 214529"/>
              <a:gd name="adj4" fmla="val -60907"/>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lang="en-US" sz="2000" dirty="0">
                <a:latin typeface="Chulabhorn Likit Text Medium" panose="00000600000000000000" pitchFamily="50" charset="-34"/>
                <a:cs typeface="Chulabhorn Likit Text Medium" panose="00000600000000000000" pitchFamily="50" charset="-34"/>
              </a:rPr>
              <a:t>Cronbach’s alpha coefficient</a:t>
            </a:r>
            <a:endParaRPr lang="en-GB" sz="2000" dirty="0">
              <a:latin typeface="Chulabhorn Likit Text Medium" panose="00000600000000000000" pitchFamily="50" charset="-34"/>
              <a:cs typeface="Chulabhorn Likit Text Medium" panose="00000600000000000000" pitchFamily="50" charset="-34"/>
            </a:endParaRPr>
          </a:p>
        </p:txBody>
      </p:sp>
      <p:sp>
        <p:nvSpPr>
          <p:cNvPr id="9" name="Rectangle 8">
            <a:extLst>
              <a:ext uri="{FF2B5EF4-FFF2-40B4-BE49-F238E27FC236}">
                <a16:creationId xmlns:a16="http://schemas.microsoft.com/office/drawing/2014/main" id="{AD31B6AA-FA72-6708-0A6A-2160DE02D99B}"/>
              </a:ext>
            </a:extLst>
          </p:cNvPr>
          <p:cNvSpPr/>
          <p:nvPr/>
        </p:nvSpPr>
        <p:spPr>
          <a:xfrm>
            <a:off x="526473" y="3429000"/>
            <a:ext cx="1893454" cy="985982"/>
          </a:xfrm>
          <a:prstGeom prst="rect">
            <a:avLst/>
          </a:prstGeom>
          <a:noFill/>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8B2CF5E9-C196-F6D9-347C-B49EBAD774A7}"/>
              </a:ext>
            </a:extLst>
          </p:cNvPr>
          <p:cNvGraphicFramePr>
            <a:graphicFrameLocks noGrp="1"/>
          </p:cNvGraphicFramePr>
          <p:nvPr>
            <p:extLst>
              <p:ext uri="{D42A27DB-BD31-4B8C-83A1-F6EECF244321}">
                <p14:modId xmlns:p14="http://schemas.microsoft.com/office/powerpoint/2010/main" val="3993312838"/>
              </p:ext>
            </p:extLst>
          </p:nvPr>
        </p:nvGraphicFramePr>
        <p:xfrm>
          <a:off x="5698836" y="4128631"/>
          <a:ext cx="6081221" cy="2595880"/>
        </p:xfrm>
        <a:graphic>
          <a:graphicData uri="http://schemas.openxmlformats.org/drawingml/2006/table">
            <a:tbl>
              <a:tblPr firstRow="1" bandRow="1">
                <a:tableStyleId>{3B4B98B0-60AC-42C2-AFA5-B58CD77FA1E5}</a:tableStyleId>
              </a:tblPr>
              <a:tblGrid>
                <a:gridCol w="2121866">
                  <a:extLst>
                    <a:ext uri="{9D8B030D-6E8A-4147-A177-3AD203B41FA5}">
                      <a16:colId xmlns:a16="http://schemas.microsoft.com/office/drawing/2014/main" val="3539134823"/>
                    </a:ext>
                  </a:extLst>
                </a:gridCol>
                <a:gridCol w="3959355">
                  <a:extLst>
                    <a:ext uri="{9D8B030D-6E8A-4147-A177-3AD203B41FA5}">
                      <a16:colId xmlns:a16="http://schemas.microsoft.com/office/drawing/2014/main" val="2059523434"/>
                    </a:ext>
                  </a:extLst>
                </a:gridCol>
              </a:tblGrid>
              <a:tr h="370840">
                <a:tc>
                  <a:txBody>
                    <a:bodyPr/>
                    <a:lstStyle/>
                    <a:p>
                      <a:r>
                        <a:rPr lang="en-US" sz="1600" dirty="0"/>
                        <a:t>Cronbach’s alpha</a:t>
                      </a:r>
                      <a:endParaRPr lang="en-GB" sz="1600" dirty="0"/>
                    </a:p>
                  </a:txBody>
                  <a:tcPr/>
                </a:tc>
                <a:tc>
                  <a:txBody>
                    <a:bodyPr/>
                    <a:lstStyle/>
                    <a:p>
                      <a:r>
                        <a:rPr lang="en-US" sz="1600" dirty="0"/>
                        <a:t>Meaning</a:t>
                      </a:r>
                      <a:endParaRPr lang="en-GB" sz="1600" dirty="0"/>
                    </a:p>
                  </a:txBody>
                  <a:tcPr/>
                </a:tc>
                <a:extLst>
                  <a:ext uri="{0D108BD9-81ED-4DB2-BD59-A6C34878D82A}">
                    <a16:rowId xmlns:a16="http://schemas.microsoft.com/office/drawing/2014/main" val="3573770705"/>
                  </a:ext>
                </a:extLst>
              </a:tr>
              <a:tr h="370840">
                <a:tc>
                  <a:txBody>
                    <a:bodyPr/>
                    <a:lstStyle/>
                    <a:p>
                      <a:r>
                        <a:rPr lang="el-GR" sz="1600" dirty="0"/>
                        <a:t>α ≥ 0.9</a:t>
                      </a:r>
                      <a:endParaRPr lang="en-GB" sz="1600" dirty="0"/>
                    </a:p>
                  </a:txBody>
                  <a:tcPr/>
                </a:tc>
                <a:tc>
                  <a:txBody>
                    <a:bodyPr/>
                    <a:lstStyle/>
                    <a:p>
                      <a:r>
                        <a:rPr lang="en-GB" sz="1600" dirty="0"/>
                        <a:t>Excellent internal consistency</a:t>
                      </a:r>
                    </a:p>
                  </a:txBody>
                  <a:tcPr/>
                </a:tc>
                <a:extLst>
                  <a:ext uri="{0D108BD9-81ED-4DB2-BD59-A6C34878D82A}">
                    <a16:rowId xmlns:a16="http://schemas.microsoft.com/office/drawing/2014/main" val="1033928130"/>
                  </a:ext>
                </a:extLst>
              </a:tr>
              <a:tr h="370840">
                <a:tc>
                  <a:txBody>
                    <a:bodyPr/>
                    <a:lstStyle/>
                    <a:p>
                      <a:r>
                        <a:rPr lang="en-GB" sz="1600" dirty="0"/>
                        <a:t>.0.8 ≤ </a:t>
                      </a:r>
                      <a:r>
                        <a:rPr lang="el-GR" sz="1600" dirty="0"/>
                        <a:t>α &lt; 0.9</a:t>
                      </a:r>
                      <a:endParaRPr lang="en-GB" sz="1600" dirty="0"/>
                    </a:p>
                  </a:txBody>
                  <a:tcPr/>
                </a:tc>
                <a:tc>
                  <a:txBody>
                    <a:bodyPr/>
                    <a:lstStyle/>
                    <a:p>
                      <a:r>
                        <a:rPr lang="en-GB" sz="1600" dirty="0"/>
                        <a:t>Good internal consistency</a:t>
                      </a:r>
                    </a:p>
                  </a:txBody>
                  <a:tcPr/>
                </a:tc>
                <a:extLst>
                  <a:ext uri="{0D108BD9-81ED-4DB2-BD59-A6C34878D82A}">
                    <a16:rowId xmlns:a16="http://schemas.microsoft.com/office/drawing/2014/main" val="3272290263"/>
                  </a:ext>
                </a:extLst>
              </a:tr>
              <a:tr h="370840">
                <a:tc>
                  <a:txBody>
                    <a:bodyPr/>
                    <a:lstStyle/>
                    <a:p>
                      <a:r>
                        <a:rPr lang="en-GB" sz="1600" dirty="0"/>
                        <a:t>.0.7 ≤ </a:t>
                      </a:r>
                      <a:r>
                        <a:rPr lang="el-GR" sz="1600" dirty="0"/>
                        <a:t>α &lt; 0.8</a:t>
                      </a:r>
                      <a:endParaRPr lang="en-GB" sz="1600" dirty="0"/>
                    </a:p>
                  </a:txBody>
                  <a:tcPr/>
                </a:tc>
                <a:tc>
                  <a:txBody>
                    <a:bodyPr/>
                    <a:lstStyle/>
                    <a:p>
                      <a:r>
                        <a:rPr lang="en-GB" sz="1600" dirty="0"/>
                        <a:t>Acceptable internal consistency</a:t>
                      </a:r>
                    </a:p>
                  </a:txBody>
                  <a:tcPr/>
                </a:tc>
                <a:extLst>
                  <a:ext uri="{0D108BD9-81ED-4DB2-BD59-A6C34878D82A}">
                    <a16:rowId xmlns:a16="http://schemas.microsoft.com/office/drawing/2014/main" val="1731240563"/>
                  </a:ext>
                </a:extLst>
              </a:tr>
              <a:tr h="370840">
                <a:tc>
                  <a:txBody>
                    <a:bodyPr/>
                    <a:lstStyle/>
                    <a:p>
                      <a:r>
                        <a:rPr lang="en-GB" sz="1600" dirty="0"/>
                        <a:t>.0.6 ≤ </a:t>
                      </a:r>
                      <a:r>
                        <a:rPr lang="el-GR" sz="1600" dirty="0"/>
                        <a:t>α &lt; 0.7</a:t>
                      </a:r>
                      <a:endParaRPr lang="en-GB" sz="1600" dirty="0"/>
                    </a:p>
                  </a:txBody>
                  <a:tcPr/>
                </a:tc>
                <a:tc>
                  <a:txBody>
                    <a:bodyPr/>
                    <a:lstStyle/>
                    <a:p>
                      <a:r>
                        <a:rPr lang="en-GB" sz="1600" dirty="0"/>
                        <a:t>Questionable internal consistency</a:t>
                      </a:r>
                    </a:p>
                  </a:txBody>
                  <a:tcPr/>
                </a:tc>
                <a:extLst>
                  <a:ext uri="{0D108BD9-81ED-4DB2-BD59-A6C34878D82A}">
                    <a16:rowId xmlns:a16="http://schemas.microsoft.com/office/drawing/2014/main" val="6311173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.0.5 ≤ </a:t>
                      </a:r>
                      <a:r>
                        <a:rPr lang="el-GR" sz="1600" dirty="0"/>
                        <a:t>α &lt; 0.6</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Poor internal consistency.</a:t>
                      </a:r>
                    </a:p>
                  </a:txBody>
                  <a:tcPr/>
                </a:tc>
                <a:extLst>
                  <a:ext uri="{0D108BD9-81ED-4DB2-BD59-A6C34878D82A}">
                    <a16:rowId xmlns:a16="http://schemas.microsoft.com/office/drawing/2014/main" val="3937221460"/>
                  </a:ext>
                </a:extLst>
              </a:tr>
              <a:tr h="370840">
                <a:tc>
                  <a:txBody>
                    <a:bodyPr/>
                    <a:lstStyle/>
                    <a:p>
                      <a:r>
                        <a:rPr lang="el-GR" sz="1600" dirty="0"/>
                        <a:t>α &lt; 0.5</a:t>
                      </a:r>
                      <a:endParaRPr lang="en-GB" sz="1600" dirty="0"/>
                    </a:p>
                  </a:txBody>
                  <a:tcPr/>
                </a:tc>
                <a:tc>
                  <a:txBody>
                    <a:bodyPr/>
                    <a:lstStyle/>
                    <a:p>
                      <a:r>
                        <a:rPr lang="en-GB" sz="1600" dirty="0"/>
                        <a:t>Unacceptable internal consistency</a:t>
                      </a:r>
                    </a:p>
                  </a:txBody>
                  <a:tcPr/>
                </a:tc>
                <a:extLst>
                  <a:ext uri="{0D108BD9-81ED-4DB2-BD59-A6C34878D82A}">
                    <a16:rowId xmlns:a16="http://schemas.microsoft.com/office/drawing/2014/main" val="314420422"/>
                  </a:ext>
                </a:extLst>
              </a:tr>
            </a:tbl>
          </a:graphicData>
        </a:graphic>
      </p:graphicFrame>
      <p:sp>
        <p:nvSpPr>
          <p:cNvPr id="14" name="TextBox 13">
            <a:extLst>
              <a:ext uri="{FF2B5EF4-FFF2-40B4-BE49-F238E27FC236}">
                <a16:creationId xmlns:a16="http://schemas.microsoft.com/office/drawing/2014/main" id="{DAF26762-4889-9D20-D6F2-39C37F1FFC41}"/>
              </a:ext>
            </a:extLst>
          </p:cNvPr>
          <p:cNvSpPr txBox="1"/>
          <p:nvPr/>
        </p:nvSpPr>
        <p:spPr>
          <a:xfrm>
            <a:off x="5698835" y="3465245"/>
            <a:ext cx="6081223" cy="646331"/>
          </a:xfrm>
          <a:prstGeom prst="rect">
            <a:avLst/>
          </a:prstGeom>
          <a:noFill/>
        </p:spPr>
        <p:txBody>
          <a:bodyPr wrap="square">
            <a:spAutoFit/>
          </a:bodyPr>
          <a:lstStyle/>
          <a:p>
            <a:r>
              <a:rPr lang="en-US" dirty="0"/>
              <a:t>There are no universally agreed-upon "perfect" cutoffs, but general guidelines are often used:</a:t>
            </a:r>
            <a:endParaRPr lang="en-GB" dirty="0"/>
          </a:p>
        </p:txBody>
      </p:sp>
      <p:sp>
        <p:nvSpPr>
          <p:cNvPr id="15" name="Callout: Line with Accent Bar 14">
            <a:extLst>
              <a:ext uri="{FF2B5EF4-FFF2-40B4-BE49-F238E27FC236}">
                <a16:creationId xmlns:a16="http://schemas.microsoft.com/office/drawing/2014/main" id="{A24E7906-69CF-DF6B-0CF0-991EF4051F3C}"/>
              </a:ext>
            </a:extLst>
          </p:cNvPr>
          <p:cNvSpPr/>
          <p:nvPr/>
        </p:nvSpPr>
        <p:spPr>
          <a:xfrm>
            <a:off x="5444838" y="2638815"/>
            <a:ext cx="4091709" cy="458492"/>
          </a:xfrm>
          <a:prstGeom prst="accentCallout1">
            <a:avLst>
              <a:gd name="adj1" fmla="val 17590"/>
              <a:gd name="adj2" fmla="val -2238"/>
              <a:gd name="adj3" fmla="val 435863"/>
              <a:gd name="adj4" fmla="val -28401"/>
            </a:avLst>
          </a:prstGeom>
          <a:ln w="57150">
            <a:solidFill>
              <a:schemeClr val="tx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th-TH" sz="1600" dirty="0">
                <a:latin typeface="Chulabhorn Likit Text Medium" panose="00000600000000000000" pitchFamily="50" charset="-34"/>
                <a:cs typeface="Chulabhorn Likit Text Medium" panose="00000600000000000000" pitchFamily="50" charset="-34"/>
              </a:rPr>
              <a:t>ช่วยพิจารณาการตัดข้อคำถาม</a:t>
            </a:r>
            <a:endParaRPr lang="en-GB" sz="1600" dirty="0">
              <a:latin typeface="Chulabhorn Likit Text Medium" panose="00000600000000000000" pitchFamily="50" charset="-34"/>
              <a:cs typeface="Chulabhorn Likit Text Medium" panose="00000600000000000000" pitchFamily="50" charset="-34"/>
            </a:endParaRPr>
          </a:p>
        </p:txBody>
      </p:sp>
    </p:spTree>
    <p:extLst>
      <p:ext uri="{BB962C8B-B14F-4D97-AF65-F5344CB8AC3E}">
        <p14:creationId xmlns:p14="http://schemas.microsoft.com/office/powerpoint/2010/main" val="252239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513D-5DF3-98D4-593E-9BDC0C731CA7}"/>
              </a:ext>
            </a:extLst>
          </p:cNvPr>
          <p:cNvSpPr>
            <a:spLocks noGrp="1"/>
          </p:cNvSpPr>
          <p:nvPr>
            <p:ph type="title"/>
          </p:nvPr>
        </p:nvSpPr>
        <p:spPr/>
        <p:txBody>
          <a:bodyPr/>
          <a:lstStyle/>
          <a:p>
            <a:r>
              <a:rPr lang="en-US" dirty="0"/>
              <a:t>Type of data</a:t>
            </a:r>
            <a:endParaRPr lang="en-GB" dirty="0"/>
          </a:p>
        </p:txBody>
      </p:sp>
      <p:graphicFrame>
        <p:nvGraphicFramePr>
          <p:cNvPr id="6" name="Content Placeholder 5">
            <a:extLst>
              <a:ext uri="{FF2B5EF4-FFF2-40B4-BE49-F238E27FC236}">
                <a16:creationId xmlns:a16="http://schemas.microsoft.com/office/drawing/2014/main" id="{73FE1B2C-C047-0E48-3279-FB51E726743E}"/>
              </a:ext>
            </a:extLst>
          </p:cNvPr>
          <p:cNvGraphicFramePr>
            <a:graphicFrameLocks noGrp="1"/>
          </p:cNvGraphicFramePr>
          <p:nvPr>
            <p:ph idx="1"/>
            <p:extLst>
              <p:ext uri="{D42A27DB-BD31-4B8C-83A1-F6EECF244321}">
                <p14:modId xmlns:p14="http://schemas.microsoft.com/office/powerpoint/2010/main" val="1221871019"/>
              </p:ext>
            </p:extLst>
          </p:nvPr>
        </p:nvGraphicFramePr>
        <p:xfrm>
          <a:off x="609600" y="1887538"/>
          <a:ext cx="109728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809FB2F-51A3-18C5-8F1B-5A47B90F26AB}"/>
              </a:ext>
            </a:extLst>
          </p:cNvPr>
          <p:cNvSpPr>
            <a:spLocks noGrp="1"/>
          </p:cNvSpPr>
          <p:nvPr>
            <p:ph type="sldNum" sz="quarter" idx="12"/>
          </p:nvPr>
        </p:nvSpPr>
        <p:spPr/>
        <p:txBody>
          <a:bodyPr/>
          <a:lstStyle/>
          <a:p>
            <a:pPr rtl="0"/>
            <a:fld id="{401CF334-2D5C-4859-84A6-CA7E6E43FAEB}" type="slidenum">
              <a:rPr lang="en-GB" noProof="0" smtClean="0"/>
              <a:t>31</a:t>
            </a:fld>
            <a:endParaRPr lang="en-GB" noProof="0" dirty="0"/>
          </a:p>
        </p:txBody>
      </p:sp>
    </p:spTree>
    <p:extLst>
      <p:ext uri="{BB962C8B-B14F-4D97-AF65-F5344CB8AC3E}">
        <p14:creationId xmlns:p14="http://schemas.microsoft.com/office/powerpoint/2010/main" val="68084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BB43-202B-C649-FCBF-B802237FDE99}"/>
              </a:ext>
            </a:extLst>
          </p:cNvPr>
          <p:cNvSpPr>
            <a:spLocks noGrp="1"/>
          </p:cNvSpPr>
          <p:nvPr>
            <p:ph type="title"/>
          </p:nvPr>
        </p:nvSpPr>
        <p:spPr/>
        <p:txBody>
          <a:bodyPr/>
          <a:lstStyle/>
          <a:p>
            <a:r>
              <a:rPr lang="en-GB" dirty="0"/>
              <a:t>Types of Data Analysis</a:t>
            </a:r>
          </a:p>
        </p:txBody>
      </p:sp>
      <p:sp>
        <p:nvSpPr>
          <p:cNvPr id="5" name="Slide Number Placeholder 4">
            <a:extLst>
              <a:ext uri="{FF2B5EF4-FFF2-40B4-BE49-F238E27FC236}">
                <a16:creationId xmlns:a16="http://schemas.microsoft.com/office/drawing/2014/main" id="{9C09461C-3676-FFD3-87D8-A12C3FDC9B50}"/>
              </a:ext>
            </a:extLst>
          </p:cNvPr>
          <p:cNvSpPr>
            <a:spLocks noGrp="1"/>
          </p:cNvSpPr>
          <p:nvPr>
            <p:ph type="sldNum" sz="quarter" idx="12"/>
          </p:nvPr>
        </p:nvSpPr>
        <p:spPr/>
        <p:txBody>
          <a:bodyPr/>
          <a:lstStyle/>
          <a:p>
            <a:pPr rtl="0"/>
            <a:fld id="{401CF334-2D5C-4859-84A6-CA7E6E43FAEB}" type="slidenum">
              <a:rPr lang="en-GB" noProof="0" smtClean="0"/>
              <a:t>32</a:t>
            </a:fld>
            <a:endParaRPr lang="en-GB" noProof="0" dirty="0"/>
          </a:p>
        </p:txBody>
      </p:sp>
      <p:sp>
        <p:nvSpPr>
          <p:cNvPr id="6" name="Title 1">
            <a:extLst>
              <a:ext uri="{FF2B5EF4-FFF2-40B4-BE49-F238E27FC236}">
                <a16:creationId xmlns:a16="http://schemas.microsoft.com/office/drawing/2014/main" id="{4C8BDA94-21CE-389B-D96F-2382EA9D4524}"/>
              </a:ext>
            </a:extLst>
          </p:cNvPr>
          <p:cNvSpPr txBox="1">
            <a:spLocks/>
          </p:cNvSpPr>
          <p:nvPr/>
        </p:nvSpPr>
        <p:spPr>
          <a:xfrm>
            <a:off x="1149096" y="558538"/>
            <a:ext cx="10972800" cy="1069848"/>
          </a:xfrm>
          <a:prstGeom prst="rect">
            <a:avLst/>
          </a:prstGeom>
        </p:spPr>
        <p:txBody>
          <a:bodyPr vert="horz" rtlCol="0" anchor="ctr">
            <a:normAutofit fontScale="9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br>
              <a:rPr lang="en-GB" dirty="0"/>
            </a:br>
            <a:endParaRPr lang="en-GB" dirty="0"/>
          </a:p>
        </p:txBody>
      </p:sp>
      <p:sp>
        <p:nvSpPr>
          <p:cNvPr id="7" name="Comparative">
            <a:extLst>
              <a:ext uri="{FF2B5EF4-FFF2-40B4-BE49-F238E27FC236}">
                <a16:creationId xmlns:a16="http://schemas.microsoft.com/office/drawing/2014/main" id="{890EE545-F6CB-3037-F721-900FDF6F456A}"/>
              </a:ext>
            </a:extLst>
          </p:cNvPr>
          <p:cNvSpPr/>
          <p:nvPr/>
        </p:nvSpPr>
        <p:spPr>
          <a:xfrm>
            <a:off x="3485868" y="1709726"/>
            <a:ext cx="2217721" cy="635001"/>
          </a:xfrm>
          <a:prstGeom prst="rect">
            <a:avLst/>
          </a:prstGeom>
          <a:solidFill>
            <a:srgbClr val="4F8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5000" b="0">
                <a:solidFill>
                  <a:srgbClr val="FFFFFF"/>
                </a:solidFill>
                <a:latin typeface="+mn-lt"/>
                <a:ea typeface="+mn-ea"/>
                <a:cs typeface="+mn-cs"/>
                <a:sym typeface="Helvetica Neue Medium"/>
              </a:defRPr>
            </a:lvl1pPr>
          </a:lstStyle>
          <a:p>
            <a:pPr algn="ctr"/>
            <a:r>
              <a:rPr sz="2400">
                <a:latin typeface="Chulabhorn Likit Text Medium" panose="00000600000000000000" pitchFamily="50" charset="-34"/>
                <a:cs typeface="Chulabhorn Likit Text Medium" panose="00000600000000000000" pitchFamily="50" charset="-34"/>
              </a:rPr>
              <a:t>Comparative</a:t>
            </a:r>
          </a:p>
        </p:txBody>
      </p:sp>
      <p:sp>
        <p:nvSpPr>
          <p:cNvPr id="8" name="Associative">
            <a:extLst>
              <a:ext uri="{FF2B5EF4-FFF2-40B4-BE49-F238E27FC236}">
                <a16:creationId xmlns:a16="http://schemas.microsoft.com/office/drawing/2014/main" id="{7DA73BDE-3FBB-B656-0473-961D1B345D3C}"/>
              </a:ext>
            </a:extLst>
          </p:cNvPr>
          <p:cNvSpPr/>
          <p:nvPr/>
        </p:nvSpPr>
        <p:spPr>
          <a:xfrm>
            <a:off x="6488412" y="1709726"/>
            <a:ext cx="2217721" cy="635001"/>
          </a:xfrm>
          <a:prstGeom prst="rect">
            <a:avLst/>
          </a:prstGeom>
          <a:solidFill>
            <a:srgbClr val="00905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5000" b="0">
                <a:solidFill>
                  <a:srgbClr val="FFFFFF"/>
                </a:solidFill>
                <a:latin typeface="+mn-lt"/>
                <a:ea typeface="+mn-ea"/>
                <a:cs typeface="+mn-cs"/>
                <a:sym typeface="Helvetica Neue Medium"/>
              </a:defRPr>
            </a:lvl1pPr>
          </a:lstStyle>
          <a:p>
            <a:pPr algn="ctr"/>
            <a:r>
              <a:rPr sz="2400">
                <a:latin typeface="Chulabhorn Likit Text Medium" panose="00000600000000000000" pitchFamily="50" charset="-34"/>
                <a:cs typeface="Chulabhorn Likit Text Medium" panose="00000600000000000000" pitchFamily="50" charset="-34"/>
              </a:rPr>
              <a:t>Associative</a:t>
            </a:r>
          </a:p>
        </p:txBody>
      </p:sp>
      <p:sp>
        <p:nvSpPr>
          <p:cNvPr id="9" name="Predictive">
            <a:extLst>
              <a:ext uri="{FF2B5EF4-FFF2-40B4-BE49-F238E27FC236}">
                <a16:creationId xmlns:a16="http://schemas.microsoft.com/office/drawing/2014/main" id="{67B3F0AE-938D-1AD8-E998-51EF074B2D56}"/>
              </a:ext>
            </a:extLst>
          </p:cNvPr>
          <p:cNvSpPr/>
          <p:nvPr/>
        </p:nvSpPr>
        <p:spPr>
          <a:xfrm>
            <a:off x="9490956" y="1709726"/>
            <a:ext cx="2217721" cy="635001"/>
          </a:xfrm>
          <a:prstGeom prst="rect">
            <a:avLst/>
          </a:prstGeom>
          <a:solidFill>
            <a:schemeClr val="accent2">
              <a:hueOff val="260011"/>
              <a:satOff val="17755"/>
              <a:lumOff val="-2543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5000" b="0">
                <a:solidFill>
                  <a:srgbClr val="FFFFFF"/>
                </a:solidFill>
                <a:latin typeface="+mn-lt"/>
                <a:ea typeface="+mn-ea"/>
                <a:cs typeface="+mn-cs"/>
                <a:sym typeface="Helvetica Neue Medium"/>
              </a:defRPr>
            </a:lvl1pPr>
          </a:lstStyle>
          <a:p>
            <a:pPr algn="ctr"/>
            <a:r>
              <a:rPr sz="2400">
                <a:latin typeface="Chulabhorn Likit Text Medium" panose="00000600000000000000" pitchFamily="50" charset="-34"/>
                <a:cs typeface="Chulabhorn Likit Text Medium" panose="00000600000000000000" pitchFamily="50" charset="-34"/>
              </a:rPr>
              <a:t>Predictive</a:t>
            </a:r>
          </a:p>
        </p:txBody>
      </p:sp>
      <p:sp>
        <p:nvSpPr>
          <p:cNvPr id="10" name="ความถี่ ร้อยละ ค่าเฉลี่ย ส่วนเบี่ยงเบนมาตรฐาน ความแปรปรวน">
            <a:extLst>
              <a:ext uri="{FF2B5EF4-FFF2-40B4-BE49-F238E27FC236}">
                <a16:creationId xmlns:a16="http://schemas.microsoft.com/office/drawing/2014/main" id="{A082DA13-7528-1C9B-EE9F-B24F03CC918B}"/>
              </a:ext>
            </a:extLst>
          </p:cNvPr>
          <p:cNvSpPr txBox="1"/>
          <p:nvPr/>
        </p:nvSpPr>
        <p:spPr>
          <a:xfrm>
            <a:off x="678022" y="2374382"/>
            <a:ext cx="1831304" cy="1036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2500" b="0"/>
            </a:lvl1pPr>
          </a:lstStyle>
          <a:p>
            <a:r>
              <a:rPr lang="th-TH" sz="1600" b="1" dirty="0">
                <a:latin typeface="Chulabhorn Likit Text Medium" panose="00000600000000000000" pitchFamily="50" charset="-34"/>
                <a:cs typeface="Chulabhorn Likit Text Medium" panose="00000600000000000000" pitchFamily="50" charset="-34"/>
              </a:rPr>
              <a:t>ความถี่ ร้อยละ ค่าเฉลี่ย ส่วนเบี่ยงเบนมาตรฐาน ความแปรปรวน </a:t>
            </a:r>
          </a:p>
        </p:txBody>
      </p:sp>
      <p:sp>
        <p:nvSpPr>
          <p:cNvPr id="11" name="Descriptive">
            <a:extLst>
              <a:ext uri="{FF2B5EF4-FFF2-40B4-BE49-F238E27FC236}">
                <a16:creationId xmlns:a16="http://schemas.microsoft.com/office/drawing/2014/main" id="{22664177-8E90-61B8-B100-1D81FED53ED0}"/>
              </a:ext>
            </a:extLst>
          </p:cNvPr>
          <p:cNvSpPr/>
          <p:nvPr/>
        </p:nvSpPr>
        <p:spPr>
          <a:xfrm>
            <a:off x="483324" y="1709726"/>
            <a:ext cx="2217721" cy="635001"/>
          </a:xfrm>
          <a:prstGeom prst="rect">
            <a:avLst/>
          </a:prstGeom>
          <a:solidFill>
            <a:srgbClr val="929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5000" b="0">
                <a:solidFill>
                  <a:srgbClr val="FFFFFF"/>
                </a:solidFill>
                <a:latin typeface="+mn-lt"/>
                <a:ea typeface="+mn-ea"/>
                <a:cs typeface="+mn-cs"/>
                <a:sym typeface="Helvetica Neue Medium"/>
              </a:defRPr>
            </a:lvl1pPr>
          </a:lstStyle>
          <a:p>
            <a:pPr algn="ctr"/>
            <a:r>
              <a:rPr sz="2400" dirty="0">
                <a:latin typeface="Chulabhorn Likit Text Medium" panose="00000600000000000000" pitchFamily="50" charset="-34"/>
                <a:cs typeface="Chulabhorn Likit Text Medium" panose="00000600000000000000" pitchFamily="50" charset="-34"/>
              </a:rPr>
              <a:t>Descriptive</a:t>
            </a:r>
          </a:p>
        </p:txBody>
      </p:sp>
      <p:sp>
        <p:nvSpPr>
          <p:cNvPr id="12" name="T-test">
            <a:extLst>
              <a:ext uri="{FF2B5EF4-FFF2-40B4-BE49-F238E27FC236}">
                <a16:creationId xmlns:a16="http://schemas.microsoft.com/office/drawing/2014/main" id="{C2737028-164B-DE62-2DDC-D432976C15E5}"/>
              </a:ext>
            </a:extLst>
          </p:cNvPr>
          <p:cNvSpPr txBox="1"/>
          <p:nvPr/>
        </p:nvSpPr>
        <p:spPr>
          <a:xfrm>
            <a:off x="3309694" y="2433869"/>
            <a:ext cx="924933" cy="42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5000">
                <a:solidFill>
                  <a:srgbClr val="4F8F00"/>
                </a:solidFill>
              </a:defRPr>
            </a:lvl1pPr>
          </a:lstStyle>
          <a:p>
            <a:r>
              <a:rPr sz="2400">
                <a:latin typeface="Chulabhorn Likit Text Medium" panose="00000600000000000000" pitchFamily="50" charset="-34"/>
                <a:cs typeface="Chulabhorn Likit Text Medium" panose="00000600000000000000" pitchFamily="50" charset="-34"/>
              </a:rPr>
              <a:t>T-test</a:t>
            </a:r>
          </a:p>
        </p:txBody>
      </p:sp>
      <p:sp>
        <p:nvSpPr>
          <p:cNvPr id="13" name="One-way ANOVA">
            <a:extLst>
              <a:ext uri="{FF2B5EF4-FFF2-40B4-BE49-F238E27FC236}">
                <a16:creationId xmlns:a16="http://schemas.microsoft.com/office/drawing/2014/main" id="{1F1CB975-D955-A4A9-BED8-D4114C45190B}"/>
              </a:ext>
            </a:extLst>
          </p:cNvPr>
          <p:cNvSpPr txBox="1"/>
          <p:nvPr/>
        </p:nvSpPr>
        <p:spPr>
          <a:xfrm>
            <a:off x="3294566" y="4122847"/>
            <a:ext cx="2609689" cy="43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5000">
                <a:solidFill>
                  <a:srgbClr val="4F8F00"/>
                </a:solidFill>
              </a:defRPr>
            </a:lvl1pPr>
          </a:lstStyle>
          <a:p>
            <a:r>
              <a:rPr sz="2400">
                <a:latin typeface="Chulabhorn Likit Text Medium" panose="00000600000000000000" pitchFamily="50" charset="-34"/>
                <a:cs typeface="Chulabhorn Likit Text Medium" panose="00000600000000000000" pitchFamily="50" charset="-34"/>
              </a:rPr>
              <a:t>One-way ANOVA</a:t>
            </a:r>
          </a:p>
        </p:txBody>
      </p:sp>
      <p:sp>
        <p:nvSpPr>
          <p:cNvPr id="14" name="G1">
            <a:extLst>
              <a:ext uri="{FF2B5EF4-FFF2-40B4-BE49-F238E27FC236}">
                <a16:creationId xmlns:a16="http://schemas.microsoft.com/office/drawing/2014/main" id="{117AD52B-0826-FF73-F352-7C2EC3FEB7BB}"/>
              </a:ext>
            </a:extLst>
          </p:cNvPr>
          <p:cNvSpPr/>
          <p:nvPr/>
        </p:nvSpPr>
        <p:spPr>
          <a:xfrm>
            <a:off x="4338914" y="2429713"/>
            <a:ext cx="635001" cy="635001"/>
          </a:xfrm>
          <a:prstGeom prst="ellipse">
            <a:avLst/>
          </a:prstGeom>
          <a:solidFill>
            <a:srgbClr val="76D6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pPr algn="ctr"/>
            <a:r>
              <a:rPr sz="1600" b="1">
                <a:latin typeface="Chulabhorn Likit Text Medium" panose="00000600000000000000" pitchFamily="50" charset="-34"/>
                <a:cs typeface="Chulabhorn Likit Text Medium" panose="00000600000000000000" pitchFamily="50" charset="-34"/>
              </a:rPr>
              <a:t>G1</a:t>
            </a:r>
          </a:p>
        </p:txBody>
      </p:sp>
      <p:sp>
        <p:nvSpPr>
          <p:cNvPr id="15" name="G2">
            <a:extLst>
              <a:ext uri="{FF2B5EF4-FFF2-40B4-BE49-F238E27FC236}">
                <a16:creationId xmlns:a16="http://schemas.microsoft.com/office/drawing/2014/main" id="{DE562471-877A-CD81-71C8-2DDCD3D95852}"/>
              </a:ext>
            </a:extLst>
          </p:cNvPr>
          <p:cNvSpPr/>
          <p:nvPr/>
        </p:nvSpPr>
        <p:spPr>
          <a:xfrm>
            <a:off x="5082210" y="2429713"/>
            <a:ext cx="635001" cy="635001"/>
          </a:xfrm>
          <a:prstGeom prst="ellipse">
            <a:avLst/>
          </a:prstGeom>
          <a:solidFill>
            <a:srgbClr val="FF8AD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pPr algn="ctr"/>
            <a:r>
              <a:rPr sz="1600" b="1">
                <a:latin typeface="Chulabhorn Likit Text Medium" panose="00000600000000000000" pitchFamily="50" charset="-34"/>
                <a:cs typeface="Chulabhorn Likit Text Medium" panose="00000600000000000000" pitchFamily="50" charset="-34"/>
              </a:rPr>
              <a:t>G2</a:t>
            </a:r>
          </a:p>
        </p:txBody>
      </p:sp>
      <p:sp>
        <p:nvSpPr>
          <p:cNvPr id="16" name="Mean">
            <a:extLst>
              <a:ext uri="{FF2B5EF4-FFF2-40B4-BE49-F238E27FC236}">
                <a16:creationId xmlns:a16="http://schemas.microsoft.com/office/drawing/2014/main" id="{D323C6F0-9875-9CD4-50E8-6AE6EBEDF30F}"/>
              </a:ext>
            </a:extLst>
          </p:cNvPr>
          <p:cNvSpPr txBox="1"/>
          <p:nvPr/>
        </p:nvSpPr>
        <p:spPr>
          <a:xfrm>
            <a:off x="4522952" y="3108539"/>
            <a:ext cx="327013" cy="174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b="0"/>
            </a:lvl1pPr>
          </a:lstStyle>
          <a:p>
            <a:r>
              <a:rPr sz="800">
                <a:latin typeface="Chulabhorn Likit Text Medium" panose="00000600000000000000" pitchFamily="50" charset="-34"/>
                <a:cs typeface="Chulabhorn Likit Text Medium" panose="00000600000000000000" pitchFamily="50" charset="-34"/>
              </a:rPr>
              <a:t>Mean</a:t>
            </a:r>
          </a:p>
        </p:txBody>
      </p:sp>
      <p:sp>
        <p:nvSpPr>
          <p:cNvPr id="17" name="Mean">
            <a:extLst>
              <a:ext uri="{FF2B5EF4-FFF2-40B4-BE49-F238E27FC236}">
                <a16:creationId xmlns:a16="http://schemas.microsoft.com/office/drawing/2014/main" id="{181EBF3B-EC2B-223C-1A9B-7C55565142EE}"/>
              </a:ext>
            </a:extLst>
          </p:cNvPr>
          <p:cNvSpPr txBox="1"/>
          <p:nvPr/>
        </p:nvSpPr>
        <p:spPr>
          <a:xfrm>
            <a:off x="5266248" y="3108539"/>
            <a:ext cx="327013" cy="174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b="0"/>
            </a:lvl1pPr>
          </a:lstStyle>
          <a:p>
            <a:r>
              <a:rPr sz="800">
                <a:latin typeface="Chulabhorn Likit Text Medium" panose="00000600000000000000" pitchFamily="50" charset="-34"/>
                <a:cs typeface="Chulabhorn Likit Text Medium" panose="00000600000000000000" pitchFamily="50" charset="-34"/>
              </a:rPr>
              <a:t>Mean</a:t>
            </a:r>
          </a:p>
        </p:txBody>
      </p:sp>
      <p:sp>
        <p:nvSpPr>
          <p:cNvPr id="18" name="G1">
            <a:extLst>
              <a:ext uri="{FF2B5EF4-FFF2-40B4-BE49-F238E27FC236}">
                <a16:creationId xmlns:a16="http://schemas.microsoft.com/office/drawing/2014/main" id="{53144656-596D-E139-962A-081B6D07321A}"/>
              </a:ext>
            </a:extLst>
          </p:cNvPr>
          <p:cNvSpPr/>
          <p:nvPr/>
        </p:nvSpPr>
        <p:spPr>
          <a:xfrm>
            <a:off x="3450029" y="4599830"/>
            <a:ext cx="635001" cy="635001"/>
          </a:xfrm>
          <a:prstGeom prst="ellipse">
            <a:avLst/>
          </a:prstGeom>
          <a:solidFill>
            <a:srgbClr val="76D6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pPr algn="ctr"/>
            <a:r>
              <a:rPr sz="1600" b="1">
                <a:latin typeface="Chulabhorn Likit Text Medium" panose="00000600000000000000" pitchFamily="50" charset="-34"/>
                <a:cs typeface="Chulabhorn Likit Text Medium" panose="00000600000000000000" pitchFamily="50" charset="-34"/>
              </a:rPr>
              <a:t>G1</a:t>
            </a:r>
          </a:p>
        </p:txBody>
      </p:sp>
      <p:sp>
        <p:nvSpPr>
          <p:cNvPr id="19" name="G2">
            <a:extLst>
              <a:ext uri="{FF2B5EF4-FFF2-40B4-BE49-F238E27FC236}">
                <a16:creationId xmlns:a16="http://schemas.microsoft.com/office/drawing/2014/main" id="{B5E34647-88DF-0E9A-9D43-119BABA5F240}"/>
              </a:ext>
            </a:extLst>
          </p:cNvPr>
          <p:cNvSpPr/>
          <p:nvPr/>
        </p:nvSpPr>
        <p:spPr>
          <a:xfrm>
            <a:off x="4193326" y="4599830"/>
            <a:ext cx="635001" cy="635001"/>
          </a:xfrm>
          <a:prstGeom prst="ellipse">
            <a:avLst/>
          </a:prstGeom>
          <a:solidFill>
            <a:srgbClr val="FF8AD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pPr algn="ctr"/>
            <a:r>
              <a:rPr sz="1600" b="1">
                <a:latin typeface="Chulabhorn Likit Text Medium" panose="00000600000000000000" pitchFamily="50" charset="-34"/>
                <a:cs typeface="Chulabhorn Likit Text Medium" panose="00000600000000000000" pitchFamily="50" charset="-34"/>
              </a:rPr>
              <a:t>G2</a:t>
            </a:r>
          </a:p>
        </p:txBody>
      </p:sp>
      <p:sp>
        <p:nvSpPr>
          <p:cNvPr id="20" name="Mean">
            <a:extLst>
              <a:ext uri="{FF2B5EF4-FFF2-40B4-BE49-F238E27FC236}">
                <a16:creationId xmlns:a16="http://schemas.microsoft.com/office/drawing/2014/main" id="{F33E30C3-2350-C9F0-09E8-46AC81C4325E}"/>
              </a:ext>
            </a:extLst>
          </p:cNvPr>
          <p:cNvSpPr txBox="1"/>
          <p:nvPr/>
        </p:nvSpPr>
        <p:spPr>
          <a:xfrm>
            <a:off x="3572375" y="5294374"/>
            <a:ext cx="327013" cy="174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b="0"/>
            </a:lvl1pPr>
          </a:lstStyle>
          <a:p>
            <a:r>
              <a:rPr sz="800" dirty="0">
                <a:latin typeface="Chulabhorn Likit Text Medium" panose="00000600000000000000" pitchFamily="50" charset="-34"/>
                <a:cs typeface="Chulabhorn Likit Text Medium" panose="00000600000000000000" pitchFamily="50" charset="-34"/>
              </a:rPr>
              <a:t>Mean</a:t>
            </a:r>
          </a:p>
        </p:txBody>
      </p:sp>
      <p:sp>
        <p:nvSpPr>
          <p:cNvPr id="21" name="Mean">
            <a:extLst>
              <a:ext uri="{FF2B5EF4-FFF2-40B4-BE49-F238E27FC236}">
                <a16:creationId xmlns:a16="http://schemas.microsoft.com/office/drawing/2014/main" id="{A2795F6C-AB58-CE89-1F8A-A9096F22C667}"/>
              </a:ext>
            </a:extLst>
          </p:cNvPr>
          <p:cNvSpPr txBox="1"/>
          <p:nvPr/>
        </p:nvSpPr>
        <p:spPr>
          <a:xfrm>
            <a:off x="4315672" y="5294374"/>
            <a:ext cx="327013" cy="174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b="0"/>
            </a:lvl1pPr>
          </a:lstStyle>
          <a:p>
            <a:r>
              <a:rPr sz="800" dirty="0">
                <a:latin typeface="Chulabhorn Likit Text Medium" panose="00000600000000000000" pitchFamily="50" charset="-34"/>
                <a:cs typeface="Chulabhorn Likit Text Medium" panose="00000600000000000000" pitchFamily="50" charset="-34"/>
              </a:rPr>
              <a:t>Mean</a:t>
            </a:r>
          </a:p>
        </p:txBody>
      </p:sp>
      <p:sp>
        <p:nvSpPr>
          <p:cNvPr id="22" name="G3">
            <a:extLst>
              <a:ext uri="{FF2B5EF4-FFF2-40B4-BE49-F238E27FC236}">
                <a16:creationId xmlns:a16="http://schemas.microsoft.com/office/drawing/2014/main" id="{BCC24231-776B-4A98-25E5-F94007BF7E21}"/>
              </a:ext>
            </a:extLst>
          </p:cNvPr>
          <p:cNvSpPr/>
          <p:nvPr/>
        </p:nvSpPr>
        <p:spPr>
          <a:xfrm>
            <a:off x="4987327" y="4599830"/>
            <a:ext cx="635001" cy="635001"/>
          </a:xfrm>
          <a:prstGeom prst="ellipse">
            <a:avLst/>
          </a:prstGeom>
          <a:solidFill>
            <a:srgbClr val="FF7E7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defRPr sz="3200" b="0">
                <a:solidFill>
                  <a:srgbClr val="FFFFFF"/>
                </a:solidFill>
                <a:latin typeface="+mn-lt"/>
                <a:ea typeface="+mn-ea"/>
                <a:cs typeface="+mn-cs"/>
                <a:sym typeface="Helvetica Neue Medium"/>
              </a:defRPr>
            </a:lvl1pPr>
          </a:lstStyle>
          <a:p>
            <a:pPr algn="ctr"/>
            <a:r>
              <a:rPr sz="1600" b="1">
                <a:latin typeface="Chulabhorn Likit Text Medium" panose="00000600000000000000" pitchFamily="50" charset="-34"/>
                <a:cs typeface="Chulabhorn Likit Text Medium" panose="00000600000000000000" pitchFamily="50" charset="-34"/>
              </a:rPr>
              <a:t>G3</a:t>
            </a:r>
          </a:p>
        </p:txBody>
      </p:sp>
      <p:sp>
        <p:nvSpPr>
          <p:cNvPr id="23" name="Mean">
            <a:extLst>
              <a:ext uri="{FF2B5EF4-FFF2-40B4-BE49-F238E27FC236}">
                <a16:creationId xmlns:a16="http://schemas.microsoft.com/office/drawing/2014/main" id="{F4ACBC1C-7C26-B091-BEC2-185FE38327DB}"/>
              </a:ext>
            </a:extLst>
          </p:cNvPr>
          <p:cNvSpPr txBox="1"/>
          <p:nvPr/>
        </p:nvSpPr>
        <p:spPr>
          <a:xfrm>
            <a:off x="5109673" y="5294374"/>
            <a:ext cx="327013" cy="174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b="0"/>
            </a:lvl1pPr>
          </a:lstStyle>
          <a:p>
            <a:r>
              <a:rPr sz="800" dirty="0">
                <a:latin typeface="Chulabhorn Likit Text Medium" panose="00000600000000000000" pitchFamily="50" charset="-34"/>
                <a:cs typeface="Chulabhorn Likit Text Medium" panose="00000600000000000000" pitchFamily="50" charset="-34"/>
              </a:rPr>
              <a:t>Mean</a:t>
            </a:r>
          </a:p>
        </p:txBody>
      </p:sp>
      <p:sp>
        <p:nvSpPr>
          <p:cNvPr id="24" name="One-way ANOVA…">
            <a:extLst>
              <a:ext uri="{FF2B5EF4-FFF2-40B4-BE49-F238E27FC236}">
                <a16:creationId xmlns:a16="http://schemas.microsoft.com/office/drawing/2014/main" id="{0A6DEB17-8D1B-49B0-C64E-2C8B2CBBE455}"/>
              </a:ext>
            </a:extLst>
          </p:cNvPr>
          <p:cNvSpPr txBox="1"/>
          <p:nvPr/>
        </p:nvSpPr>
        <p:spPr>
          <a:xfrm>
            <a:off x="3439555" y="5677653"/>
            <a:ext cx="2364430" cy="54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r>
              <a:rPr sz="800">
                <a:latin typeface="Chulabhorn Likit Text Medium" panose="00000600000000000000" pitchFamily="50" charset="-34"/>
                <a:cs typeface="Chulabhorn Likit Text Medium" panose="00000600000000000000" pitchFamily="50" charset="-34"/>
              </a:rPr>
              <a:t>One-way ANOVA</a:t>
            </a:r>
          </a:p>
          <a:p>
            <a:pPr algn="l">
              <a:defRPr sz="2500" b="0"/>
            </a:pPr>
            <a:r>
              <a:rPr sz="1200">
                <a:latin typeface="Chulabhorn Likit Text Medium" panose="00000600000000000000" pitchFamily="50" charset="-34"/>
                <a:cs typeface="Chulabhorn Likit Text Medium" panose="00000600000000000000" pitchFamily="50" charset="-34"/>
              </a:rPr>
              <a:t>Ho: all group means equal</a:t>
            </a:r>
          </a:p>
          <a:p>
            <a:pPr algn="l">
              <a:defRPr sz="2500" b="0"/>
            </a:pPr>
            <a:r>
              <a:rPr sz="1200">
                <a:latin typeface="Chulabhorn Likit Text Medium" panose="00000600000000000000" pitchFamily="50" charset="-34"/>
                <a:cs typeface="Chulabhorn Likit Text Medium" panose="00000600000000000000" pitchFamily="50" charset="-34"/>
              </a:rPr>
              <a:t>Ha: at least one group different</a:t>
            </a:r>
          </a:p>
        </p:txBody>
      </p:sp>
      <p:sp>
        <p:nvSpPr>
          <p:cNvPr id="25" name="Post Hoc Comparisons…">
            <a:extLst>
              <a:ext uri="{FF2B5EF4-FFF2-40B4-BE49-F238E27FC236}">
                <a16:creationId xmlns:a16="http://schemas.microsoft.com/office/drawing/2014/main" id="{594A9A24-A85A-10FE-9DEA-1D4DED13C7A2}"/>
              </a:ext>
            </a:extLst>
          </p:cNvPr>
          <p:cNvSpPr txBox="1"/>
          <p:nvPr/>
        </p:nvSpPr>
        <p:spPr>
          <a:xfrm>
            <a:off x="952707" y="5677653"/>
            <a:ext cx="2377254" cy="54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r>
              <a:rPr sz="800">
                <a:latin typeface="Chulabhorn Likit Text Medium" panose="00000600000000000000" pitchFamily="50" charset="-34"/>
                <a:cs typeface="Chulabhorn Likit Text Medium" panose="00000600000000000000" pitchFamily="50" charset="-34"/>
              </a:rPr>
              <a:t>Post Hoc Comparisons</a:t>
            </a:r>
          </a:p>
          <a:p>
            <a:pPr algn="l">
              <a:defRPr sz="2500" b="0"/>
            </a:pPr>
            <a:r>
              <a:rPr sz="1200">
                <a:latin typeface="Chulabhorn Likit Text Medium" panose="00000600000000000000" pitchFamily="50" charset="-34"/>
                <a:cs typeface="Chulabhorn Likit Text Medium" panose="00000600000000000000" pitchFamily="50" charset="-34"/>
              </a:rPr>
              <a:t>Ho: two groups mean equal</a:t>
            </a:r>
          </a:p>
          <a:p>
            <a:pPr algn="l">
              <a:defRPr sz="2500" b="0"/>
            </a:pPr>
            <a:r>
              <a:rPr sz="1200">
                <a:latin typeface="Chulabhorn Likit Text Medium" panose="00000600000000000000" pitchFamily="50" charset="-34"/>
                <a:cs typeface="Chulabhorn Likit Text Medium" panose="00000600000000000000" pitchFamily="50" charset="-34"/>
              </a:rPr>
              <a:t>Ha: two groups mean not equal</a:t>
            </a:r>
          </a:p>
        </p:txBody>
      </p:sp>
      <p:sp>
        <p:nvSpPr>
          <p:cNvPr id="26" name="Independent t-test…">
            <a:extLst>
              <a:ext uri="{FF2B5EF4-FFF2-40B4-BE49-F238E27FC236}">
                <a16:creationId xmlns:a16="http://schemas.microsoft.com/office/drawing/2014/main" id="{CAD9DA2B-EA18-CF11-997A-FB0CF3786679}"/>
              </a:ext>
            </a:extLst>
          </p:cNvPr>
          <p:cNvSpPr txBox="1"/>
          <p:nvPr/>
        </p:nvSpPr>
        <p:spPr>
          <a:xfrm>
            <a:off x="3578805" y="3457372"/>
            <a:ext cx="1857881" cy="54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r>
              <a:rPr sz="800">
                <a:latin typeface="Chulabhorn Likit Text Medium" panose="00000600000000000000" pitchFamily="50" charset="-34"/>
                <a:cs typeface="Chulabhorn Likit Text Medium" panose="00000600000000000000" pitchFamily="50" charset="-34"/>
              </a:rPr>
              <a:t>Independent t-test</a:t>
            </a:r>
          </a:p>
          <a:p>
            <a:pPr algn="l">
              <a:defRPr sz="2500" b="0"/>
            </a:pPr>
            <a:r>
              <a:rPr sz="1200">
                <a:latin typeface="Chulabhorn Likit Text Medium" panose="00000600000000000000" pitchFamily="50" charset="-34"/>
                <a:cs typeface="Chulabhorn Likit Text Medium" panose="00000600000000000000" pitchFamily="50" charset="-34"/>
              </a:rPr>
              <a:t>Ho: mean G1 = mean G2</a:t>
            </a:r>
          </a:p>
          <a:p>
            <a:pPr algn="l">
              <a:defRPr sz="2500" b="0"/>
            </a:pPr>
            <a:r>
              <a:rPr sz="1200">
                <a:latin typeface="Chulabhorn Likit Text Medium" panose="00000600000000000000" pitchFamily="50" charset="-34"/>
                <a:cs typeface="Chulabhorn Likit Text Medium" panose="00000600000000000000" pitchFamily="50" charset="-34"/>
              </a:rPr>
              <a:t>Ha: mean G1 != mean G2</a:t>
            </a:r>
          </a:p>
        </p:txBody>
      </p:sp>
      <p:sp>
        <p:nvSpPr>
          <p:cNvPr id="27" name="Correlation">
            <a:extLst>
              <a:ext uri="{FF2B5EF4-FFF2-40B4-BE49-F238E27FC236}">
                <a16:creationId xmlns:a16="http://schemas.microsoft.com/office/drawing/2014/main" id="{4B9EAD57-6E9D-F23A-82DC-F767A3130A07}"/>
              </a:ext>
            </a:extLst>
          </p:cNvPr>
          <p:cNvSpPr txBox="1"/>
          <p:nvPr/>
        </p:nvSpPr>
        <p:spPr>
          <a:xfrm>
            <a:off x="6242948" y="2426175"/>
            <a:ext cx="1801775" cy="43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5000">
                <a:solidFill>
                  <a:srgbClr val="009051"/>
                </a:solidFill>
              </a:defRPr>
            </a:lvl1pPr>
          </a:lstStyle>
          <a:p>
            <a:r>
              <a:rPr sz="2400">
                <a:latin typeface="Chulabhorn Likit Text Medium" panose="00000600000000000000" pitchFamily="50" charset="-34"/>
                <a:cs typeface="Chulabhorn Likit Text Medium" panose="00000600000000000000" pitchFamily="50" charset="-34"/>
              </a:rPr>
              <a:t>Correlation</a:t>
            </a:r>
          </a:p>
        </p:txBody>
      </p:sp>
      <p:sp>
        <p:nvSpPr>
          <p:cNvPr id="28" name="Ho: no linear relationship bet Two variables…">
            <a:extLst>
              <a:ext uri="{FF2B5EF4-FFF2-40B4-BE49-F238E27FC236}">
                <a16:creationId xmlns:a16="http://schemas.microsoft.com/office/drawing/2014/main" id="{DCFE27AA-E4FD-7610-33D1-3AD0898CA421}"/>
              </a:ext>
            </a:extLst>
          </p:cNvPr>
          <p:cNvSpPr txBox="1"/>
          <p:nvPr/>
        </p:nvSpPr>
        <p:spPr>
          <a:xfrm>
            <a:off x="6242948" y="2900108"/>
            <a:ext cx="3335474" cy="7745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lgn="l">
              <a:defRPr sz="2500" b="0"/>
            </a:pPr>
            <a:r>
              <a:rPr sz="1200">
                <a:latin typeface="Chulabhorn Likit Text Medium" panose="00000600000000000000" pitchFamily="50" charset="-34"/>
                <a:cs typeface="Chulabhorn Likit Text Medium" panose="00000600000000000000" pitchFamily="50" charset="-34"/>
              </a:rPr>
              <a:t>Ho: no linear relationship bet Two variables</a:t>
            </a:r>
          </a:p>
          <a:p>
            <a:pPr algn="l">
              <a:defRPr sz="2500" b="0"/>
            </a:pPr>
            <a:r>
              <a:rPr sz="1200">
                <a:latin typeface="Chulabhorn Likit Text Medium" panose="00000600000000000000" pitchFamily="50" charset="-34"/>
                <a:cs typeface="Chulabhorn Likit Text Medium" panose="00000600000000000000" pitchFamily="50" charset="-34"/>
              </a:rPr>
              <a:t>Ha: there is linear relationship bet two variables</a:t>
            </a:r>
          </a:p>
          <a:p>
            <a:pPr algn="l">
              <a:defRPr sz="2200" b="0">
                <a:solidFill>
                  <a:srgbClr val="FF2600"/>
                </a:solidFill>
              </a:defRPr>
            </a:pPr>
            <a:r>
              <a:rPr sz="1050">
                <a:latin typeface="Chulabhorn Likit Text Medium" panose="00000600000000000000" pitchFamily="50" charset="-34"/>
                <a:cs typeface="Chulabhorn Likit Text Medium" panose="00000600000000000000" pitchFamily="50" charset="-34"/>
              </a:rPr>
              <a:t>* Correlation does not imply causation</a:t>
            </a:r>
          </a:p>
        </p:txBody>
      </p:sp>
      <p:sp>
        <p:nvSpPr>
          <p:cNvPr id="29" name="Crosstabulation">
            <a:extLst>
              <a:ext uri="{FF2B5EF4-FFF2-40B4-BE49-F238E27FC236}">
                <a16:creationId xmlns:a16="http://schemas.microsoft.com/office/drawing/2014/main" id="{42B8CA13-3491-EC2A-D07B-34F37C328DC6}"/>
              </a:ext>
            </a:extLst>
          </p:cNvPr>
          <p:cNvSpPr txBox="1"/>
          <p:nvPr/>
        </p:nvSpPr>
        <p:spPr>
          <a:xfrm>
            <a:off x="6366483" y="4130541"/>
            <a:ext cx="2396490" cy="42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5000">
                <a:solidFill>
                  <a:srgbClr val="009051"/>
                </a:solidFill>
              </a:defRPr>
            </a:lvl1pPr>
          </a:lstStyle>
          <a:p>
            <a:r>
              <a:rPr sz="2400">
                <a:latin typeface="Chulabhorn Likit Text Medium" panose="00000600000000000000" pitchFamily="50" charset="-34"/>
                <a:cs typeface="Chulabhorn Likit Text Medium" panose="00000600000000000000" pitchFamily="50" charset="-34"/>
              </a:rPr>
              <a:t>Crosstabulation</a:t>
            </a:r>
          </a:p>
        </p:txBody>
      </p:sp>
      <p:sp>
        <p:nvSpPr>
          <p:cNvPr id="30" name="Ho: no relationship bet Two variables…">
            <a:extLst>
              <a:ext uri="{FF2B5EF4-FFF2-40B4-BE49-F238E27FC236}">
                <a16:creationId xmlns:a16="http://schemas.microsoft.com/office/drawing/2014/main" id="{671DCA31-A533-0C6C-024A-EA860B00D20E}"/>
              </a:ext>
            </a:extLst>
          </p:cNvPr>
          <p:cNvSpPr txBox="1"/>
          <p:nvPr/>
        </p:nvSpPr>
        <p:spPr>
          <a:xfrm>
            <a:off x="6406399" y="4603194"/>
            <a:ext cx="3137077" cy="42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a:defRPr sz="2500" b="0"/>
            </a:pPr>
            <a:r>
              <a:rPr sz="1200">
                <a:latin typeface="Chulabhorn Likit Text Medium" panose="00000600000000000000" pitchFamily="50" charset="-34"/>
                <a:cs typeface="Chulabhorn Likit Text Medium" panose="00000600000000000000" pitchFamily="50" charset="-34"/>
              </a:rPr>
              <a:t>Ho: no relationship bet Two variables</a:t>
            </a:r>
          </a:p>
          <a:p>
            <a:pPr algn="l">
              <a:defRPr sz="2500" b="0"/>
            </a:pPr>
            <a:r>
              <a:rPr sz="1200">
                <a:latin typeface="Chulabhorn Likit Text Medium" panose="00000600000000000000" pitchFamily="50" charset="-34"/>
                <a:cs typeface="Chulabhorn Likit Text Medium" panose="00000600000000000000" pitchFamily="50" charset="-34"/>
              </a:rPr>
              <a:t>Ha: there is relationship bet two variables</a:t>
            </a:r>
          </a:p>
        </p:txBody>
      </p:sp>
      <p:sp>
        <p:nvSpPr>
          <p:cNvPr id="31" name="Chi-square test">
            <a:extLst>
              <a:ext uri="{FF2B5EF4-FFF2-40B4-BE49-F238E27FC236}">
                <a16:creationId xmlns:a16="http://schemas.microsoft.com/office/drawing/2014/main" id="{955EEDE5-8616-D97A-544C-9E3961C9BB71}"/>
              </a:ext>
            </a:extLst>
          </p:cNvPr>
          <p:cNvSpPr txBox="1"/>
          <p:nvPr/>
        </p:nvSpPr>
        <p:spPr>
          <a:xfrm>
            <a:off x="6389125" y="5126341"/>
            <a:ext cx="812723" cy="174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r>
              <a:rPr sz="800">
                <a:latin typeface="Chulabhorn Likit Text Medium" panose="00000600000000000000" pitchFamily="50" charset="-34"/>
                <a:cs typeface="Chulabhorn Likit Text Medium" panose="00000600000000000000" pitchFamily="50" charset="-34"/>
              </a:rPr>
              <a:t>Chi-square test</a:t>
            </a:r>
          </a:p>
        </p:txBody>
      </p:sp>
      <p:sp>
        <p:nvSpPr>
          <p:cNvPr id="32" name="Regression">
            <a:extLst>
              <a:ext uri="{FF2B5EF4-FFF2-40B4-BE49-F238E27FC236}">
                <a16:creationId xmlns:a16="http://schemas.microsoft.com/office/drawing/2014/main" id="{96173634-24BF-504F-DB4C-BC44C7959DEA}"/>
              </a:ext>
            </a:extLst>
          </p:cNvPr>
          <p:cNvSpPr txBox="1"/>
          <p:nvPr/>
        </p:nvSpPr>
        <p:spPr>
          <a:xfrm>
            <a:off x="9715896" y="2426175"/>
            <a:ext cx="1726435" cy="43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5000">
                <a:solidFill>
                  <a:srgbClr val="009051"/>
                </a:solidFill>
              </a:defRPr>
            </a:lvl1pPr>
          </a:lstStyle>
          <a:p>
            <a:r>
              <a:rPr sz="2400">
                <a:latin typeface="Chulabhorn Likit Text Medium" panose="00000600000000000000" pitchFamily="50" charset="-34"/>
                <a:cs typeface="Chulabhorn Likit Text Medium" panose="00000600000000000000" pitchFamily="50" charset="-34"/>
              </a:rPr>
              <a:t>Regression</a:t>
            </a:r>
          </a:p>
        </p:txBody>
      </p:sp>
      <p:sp>
        <p:nvSpPr>
          <p:cNvPr id="33" name="Ho: all coeff. = 0…">
            <a:extLst>
              <a:ext uri="{FF2B5EF4-FFF2-40B4-BE49-F238E27FC236}">
                <a16:creationId xmlns:a16="http://schemas.microsoft.com/office/drawing/2014/main" id="{EE2FE0BD-BFE1-4AB3-26F2-D6D471861A39}"/>
              </a:ext>
            </a:extLst>
          </p:cNvPr>
          <p:cNvSpPr txBox="1"/>
          <p:nvPr/>
        </p:nvSpPr>
        <p:spPr>
          <a:xfrm>
            <a:off x="9685654" y="2895836"/>
            <a:ext cx="1869101" cy="420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a:defRPr sz="2500" b="0"/>
            </a:pPr>
            <a:r>
              <a:rPr sz="1200">
                <a:latin typeface="Chulabhorn Likit Text Medium" panose="00000600000000000000" pitchFamily="50" charset="-34"/>
                <a:cs typeface="Chulabhorn Likit Text Medium" panose="00000600000000000000" pitchFamily="50" charset="-34"/>
              </a:rPr>
              <a:t>Ho: all coeff. = 0</a:t>
            </a:r>
          </a:p>
          <a:p>
            <a:pPr algn="l">
              <a:defRPr sz="2500" b="0"/>
            </a:pPr>
            <a:r>
              <a:rPr sz="1200">
                <a:latin typeface="Chulabhorn Likit Text Medium" panose="00000600000000000000" pitchFamily="50" charset="-34"/>
                <a:cs typeface="Chulabhorn Likit Text Medium" panose="00000600000000000000" pitchFamily="50" charset="-34"/>
              </a:rPr>
              <a:t>Ha: at least one coif. != 0</a:t>
            </a:r>
          </a:p>
        </p:txBody>
      </p:sp>
      <p:sp>
        <p:nvSpPr>
          <p:cNvPr id="34" name="Structural Equation modelling…">
            <a:extLst>
              <a:ext uri="{FF2B5EF4-FFF2-40B4-BE49-F238E27FC236}">
                <a16:creationId xmlns:a16="http://schemas.microsoft.com/office/drawing/2014/main" id="{C1427E67-75DE-6B8C-A312-EA3EDC63FD7D}"/>
              </a:ext>
            </a:extLst>
          </p:cNvPr>
          <p:cNvSpPr txBox="1"/>
          <p:nvPr/>
        </p:nvSpPr>
        <p:spPr>
          <a:xfrm>
            <a:off x="9711360" y="4001111"/>
            <a:ext cx="2376575" cy="15286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a:defRPr sz="5000">
                <a:solidFill>
                  <a:srgbClr val="009051"/>
                </a:solidFill>
              </a:defRPr>
            </a:pPr>
            <a:r>
              <a:rPr sz="2400" dirty="0">
                <a:latin typeface="Chulabhorn Likit Text Medium" panose="00000600000000000000" pitchFamily="50" charset="-34"/>
                <a:cs typeface="Chulabhorn Likit Text Medium" panose="00000600000000000000" pitchFamily="50" charset="-34"/>
              </a:rPr>
              <a:t>Structural Equation modelling</a:t>
            </a:r>
          </a:p>
          <a:p>
            <a:pPr>
              <a:defRPr sz="5000">
                <a:solidFill>
                  <a:srgbClr val="009051"/>
                </a:solidFill>
              </a:defRPr>
            </a:pPr>
            <a:r>
              <a:rPr sz="2400" dirty="0">
                <a:latin typeface="Chulabhorn Likit Text Medium" panose="00000600000000000000" pitchFamily="50" charset="-34"/>
                <a:cs typeface="Chulabhorn Likit Text Medium" panose="00000600000000000000" pitchFamily="50" charset="-34"/>
              </a:rPr>
              <a:t>(SEM)</a:t>
            </a:r>
          </a:p>
        </p:txBody>
      </p:sp>
    </p:spTree>
    <p:extLst>
      <p:ext uri="{BB962C8B-B14F-4D97-AF65-F5344CB8AC3E}">
        <p14:creationId xmlns:p14="http://schemas.microsoft.com/office/powerpoint/2010/main" val="9495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DFAF-C672-58C0-8536-D74632CEA77B}"/>
              </a:ext>
            </a:extLst>
          </p:cNvPr>
          <p:cNvSpPr>
            <a:spLocks noGrp="1"/>
          </p:cNvSpPr>
          <p:nvPr>
            <p:ph type="title"/>
          </p:nvPr>
        </p:nvSpPr>
        <p:spPr/>
        <p:txBody>
          <a:bodyPr/>
          <a:lstStyle/>
          <a:p>
            <a:r>
              <a:rPr lang="en-GB" dirty="0"/>
              <a:t>Boxplot</a:t>
            </a:r>
          </a:p>
        </p:txBody>
      </p:sp>
      <p:sp>
        <p:nvSpPr>
          <p:cNvPr id="3" name="Content Placeholder 2">
            <a:extLst>
              <a:ext uri="{FF2B5EF4-FFF2-40B4-BE49-F238E27FC236}">
                <a16:creationId xmlns:a16="http://schemas.microsoft.com/office/drawing/2014/main" id="{B68BABDF-8EEE-1EA6-A36F-2354EAB4B93E}"/>
              </a:ext>
            </a:extLst>
          </p:cNvPr>
          <p:cNvSpPr>
            <a:spLocks noGrp="1"/>
          </p:cNvSpPr>
          <p:nvPr>
            <p:ph idx="1"/>
          </p:nvPr>
        </p:nvSpPr>
        <p:spPr>
          <a:xfrm>
            <a:off x="609600" y="1887386"/>
            <a:ext cx="5486400" cy="1282670"/>
          </a:xfrm>
        </p:spPr>
        <p:txBody>
          <a:bodyPr>
            <a:normAutofit/>
          </a:bodyPr>
          <a:lstStyle/>
          <a:p>
            <a:pPr marL="109728" indent="0">
              <a:buNone/>
            </a:pPr>
            <a:r>
              <a:rPr lang="en-US" sz="1600" b="1" dirty="0">
                <a:solidFill>
                  <a:srgbClr val="0070C0"/>
                </a:solidFill>
              </a:rPr>
              <a:t>EXAMINE</a:t>
            </a:r>
            <a:r>
              <a:rPr lang="en-US" sz="1600" dirty="0"/>
              <a:t> </a:t>
            </a:r>
            <a:r>
              <a:rPr lang="en-US" sz="1600" dirty="0">
                <a:solidFill>
                  <a:srgbClr val="C00000"/>
                </a:solidFill>
              </a:rPr>
              <a:t>VARIABLES</a:t>
            </a:r>
            <a:r>
              <a:rPr lang="en-US" sz="1600" dirty="0"/>
              <a:t>=age </a:t>
            </a:r>
            <a:r>
              <a:rPr lang="en-US" sz="1600" dirty="0">
                <a:solidFill>
                  <a:srgbClr val="C00000"/>
                </a:solidFill>
              </a:rPr>
              <a:t>BY</a:t>
            </a:r>
            <a:r>
              <a:rPr lang="en-US" sz="1600" dirty="0"/>
              <a:t> exercise</a:t>
            </a:r>
          </a:p>
          <a:p>
            <a:pPr marL="109728" indent="0">
              <a:buNone/>
            </a:pPr>
            <a:r>
              <a:rPr lang="en-US" sz="1600" dirty="0"/>
              <a:t>  </a:t>
            </a:r>
            <a:r>
              <a:rPr lang="en-US" sz="1600" dirty="0">
                <a:solidFill>
                  <a:schemeClr val="accent4">
                    <a:lumMod val="75000"/>
                  </a:schemeClr>
                </a:solidFill>
              </a:rPr>
              <a:t>/PLOT</a:t>
            </a:r>
            <a:r>
              <a:rPr lang="en-US" sz="1600" dirty="0"/>
              <a:t>=</a:t>
            </a:r>
            <a:r>
              <a:rPr lang="en-US" sz="1600" dirty="0">
                <a:solidFill>
                  <a:srgbClr val="C00000"/>
                </a:solidFill>
              </a:rPr>
              <a:t>BOXPLOT</a:t>
            </a:r>
          </a:p>
          <a:p>
            <a:pPr marL="109728" indent="0">
              <a:buNone/>
            </a:pPr>
            <a:r>
              <a:rPr lang="en-US" sz="1600" dirty="0"/>
              <a:t>  </a:t>
            </a:r>
            <a:r>
              <a:rPr lang="en-US" sz="1600" dirty="0">
                <a:solidFill>
                  <a:schemeClr val="accent4">
                    <a:lumMod val="75000"/>
                  </a:schemeClr>
                </a:solidFill>
              </a:rPr>
              <a:t>/STATISTICS</a:t>
            </a:r>
            <a:r>
              <a:rPr lang="en-US" sz="1600" dirty="0"/>
              <a:t>=</a:t>
            </a:r>
            <a:r>
              <a:rPr lang="en-US" sz="1600" dirty="0">
                <a:solidFill>
                  <a:srgbClr val="C00000"/>
                </a:solidFill>
              </a:rPr>
              <a:t>NONE</a:t>
            </a:r>
          </a:p>
          <a:p>
            <a:pPr marL="109728" indent="0">
              <a:buNone/>
            </a:pPr>
            <a:r>
              <a:rPr lang="en-US" sz="1600" dirty="0">
                <a:solidFill>
                  <a:schemeClr val="accent4">
                    <a:lumMod val="75000"/>
                  </a:schemeClr>
                </a:solidFill>
              </a:rPr>
              <a:t>  /NOTOTAL.</a:t>
            </a:r>
          </a:p>
          <a:p>
            <a:pPr marL="109728" indent="0">
              <a:buNone/>
            </a:pPr>
            <a:endParaRPr lang="en-GB" sz="1600" dirty="0"/>
          </a:p>
        </p:txBody>
      </p:sp>
      <p:sp>
        <p:nvSpPr>
          <p:cNvPr id="5" name="Slide Number Placeholder 4">
            <a:extLst>
              <a:ext uri="{FF2B5EF4-FFF2-40B4-BE49-F238E27FC236}">
                <a16:creationId xmlns:a16="http://schemas.microsoft.com/office/drawing/2014/main" id="{2AC19C09-5CDE-0D52-60BF-6AF058897C64}"/>
              </a:ext>
            </a:extLst>
          </p:cNvPr>
          <p:cNvSpPr>
            <a:spLocks noGrp="1"/>
          </p:cNvSpPr>
          <p:nvPr>
            <p:ph type="sldNum" sz="quarter" idx="12"/>
          </p:nvPr>
        </p:nvSpPr>
        <p:spPr/>
        <p:txBody>
          <a:bodyPr/>
          <a:lstStyle/>
          <a:p>
            <a:pPr rtl="0"/>
            <a:fld id="{401CF334-2D5C-4859-84A6-CA7E6E43FAEB}" type="slidenum">
              <a:rPr lang="en-GB" noProof="0" smtClean="0"/>
              <a:t>33</a:t>
            </a:fld>
            <a:endParaRPr lang="en-GB" noProof="0" dirty="0"/>
          </a:p>
        </p:txBody>
      </p:sp>
      <p:pic>
        <p:nvPicPr>
          <p:cNvPr id="8" name="Picture 7">
            <a:extLst>
              <a:ext uri="{FF2B5EF4-FFF2-40B4-BE49-F238E27FC236}">
                <a16:creationId xmlns:a16="http://schemas.microsoft.com/office/drawing/2014/main" id="{DA23776F-7340-DF01-7FAF-1FE2721D258C}"/>
              </a:ext>
            </a:extLst>
          </p:cNvPr>
          <p:cNvPicPr>
            <a:picLocks noChangeAspect="1"/>
          </p:cNvPicPr>
          <p:nvPr/>
        </p:nvPicPr>
        <p:blipFill>
          <a:blip r:embed="rId2"/>
          <a:stretch>
            <a:fillRect/>
          </a:stretch>
        </p:blipFill>
        <p:spPr>
          <a:xfrm>
            <a:off x="729674" y="3170056"/>
            <a:ext cx="4174836" cy="3687944"/>
          </a:xfrm>
          <a:prstGeom prst="rect">
            <a:avLst/>
          </a:prstGeom>
        </p:spPr>
      </p:pic>
      <p:grpSp>
        <p:nvGrpSpPr>
          <p:cNvPr id="20" name="Group 19">
            <a:extLst>
              <a:ext uri="{FF2B5EF4-FFF2-40B4-BE49-F238E27FC236}">
                <a16:creationId xmlns:a16="http://schemas.microsoft.com/office/drawing/2014/main" id="{CE560442-41ED-AB7F-0D05-9AE840F97D29}"/>
              </a:ext>
            </a:extLst>
          </p:cNvPr>
          <p:cNvGrpSpPr/>
          <p:nvPr/>
        </p:nvGrpSpPr>
        <p:grpSpPr>
          <a:xfrm>
            <a:off x="5128864" y="2481827"/>
            <a:ext cx="6818188" cy="4020573"/>
            <a:chOff x="5128864" y="2481827"/>
            <a:chExt cx="6818188" cy="4020573"/>
          </a:xfrm>
        </p:grpSpPr>
        <p:pic>
          <p:nvPicPr>
            <p:cNvPr id="9" name="Content Placeholder 5">
              <a:extLst>
                <a:ext uri="{FF2B5EF4-FFF2-40B4-BE49-F238E27FC236}">
                  <a16:creationId xmlns:a16="http://schemas.microsoft.com/office/drawing/2014/main" id="{64C4A11B-1BD7-19ED-D80D-4BAD129CC46E}"/>
                </a:ext>
              </a:extLst>
            </p:cNvPr>
            <p:cNvPicPr>
              <a:picLocks noChangeAspect="1"/>
            </p:cNvPicPr>
            <p:nvPr/>
          </p:nvPicPr>
          <p:blipFill>
            <a:blip r:embed="rId3"/>
            <a:stretch>
              <a:fillRect/>
            </a:stretch>
          </p:blipFill>
          <p:spPr>
            <a:xfrm>
              <a:off x="5128864" y="2481827"/>
              <a:ext cx="6818188" cy="4020573"/>
            </a:xfrm>
            <a:prstGeom prst="rect">
              <a:avLst/>
            </a:prstGeom>
          </p:spPr>
        </p:pic>
        <p:sp>
          <p:nvSpPr>
            <p:cNvPr id="10" name="TextBox 9">
              <a:extLst>
                <a:ext uri="{FF2B5EF4-FFF2-40B4-BE49-F238E27FC236}">
                  <a16:creationId xmlns:a16="http://schemas.microsoft.com/office/drawing/2014/main" id="{BABC00F4-4703-B7F7-3D06-0BBC6FBBCB99}"/>
                </a:ext>
              </a:extLst>
            </p:cNvPr>
            <p:cNvSpPr txBox="1"/>
            <p:nvPr/>
          </p:nvSpPr>
          <p:spPr>
            <a:xfrm>
              <a:off x="6467671" y="5606473"/>
              <a:ext cx="822037" cy="369332"/>
            </a:xfrm>
            <a:prstGeom prst="rect">
              <a:avLst/>
            </a:prstGeom>
            <a:noFill/>
          </p:spPr>
          <p:txBody>
            <a:bodyPr wrap="square" rtlCol="0">
              <a:spAutoFit/>
            </a:bodyPr>
            <a:lstStyle/>
            <a:p>
              <a:r>
                <a:rPr lang="en-US" b="1" dirty="0">
                  <a:solidFill>
                    <a:srgbClr val="FF0000"/>
                  </a:solidFill>
                  <a:latin typeface="Chulabhorn Likit Text Medium" panose="00000600000000000000" pitchFamily="50" charset="-34"/>
                  <a:cs typeface="Chulabhorn Likit Text Medium" panose="00000600000000000000" pitchFamily="50" charset="-34"/>
                </a:rPr>
                <a:t>min</a:t>
              </a:r>
              <a:endParaRPr lang="en-GB" b="1" dirty="0">
                <a:solidFill>
                  <a:srgbClr val="FF0000"/>
                </a:solidFill>
                <a:latin typeface="Chulabhorn Likit Text Medium" panose="00000600000000000000" pitchFamily="50" charset="-34"/>
                <a:cs typeface="Chulabhorn Likit Text Medium" panose="00000600000000000000" pitchFamily="50" charset="-34"/>
              </a:endParaRPr>
            </a:p>
          </p:txBody>
        </p:sp>
        <p:sp>
          <p:nvSpPr>
            <p:cNvPr id="11" name="TextBox 10">
              <a:extLst>
                <a:ext uri="{FF2B5EF4-FFF2-40B4-BE49-F238E27FC236}">
                  <a16:creationId xmlns:a16="http://schemas.microsoft.com/office/drawing/2014/main" id="{65D82540-82A0-C37E-50BE-39EA0A24E71F}"/>
                </a:ext>
              </a:extLst>
            </p:cNvPr>
            <p:cNvSpPr txBox="1"/>
            <p:nvPr/>
          </p:nvSpPr>
          <p:spPr>
            <a:xfrm>
              <a:off x="6467670" y="3771257"/>
              <a:ext cx="822037" cy="369332"/>
            </a:xfrm>
            <a:prstGeom prst="rect">
              <a:avLst/>
            </a:prstGeom>
            <a:noFill/>
          </p:spPr>
          <p:txBody>
            <a:bodyPr wrap="square" rtlCol="0">
              <a:spAutoFit/>
            </a:bodyPr>
            <a:lstStyle/>
            <a:p>
              <a:r>
                <a:rPr lang="en-US" b="1" dirty="0">
                  <a:solidFill>
                    <a:srgbClr val="FF0000"/>
                  </a:solidFill>
                  <a:latin typeface="Chulabhorn Likit Text Medium" panose="00000600000000000000" pitchFamily="50" charset="-34"/>
                  <a:cs typeface="Chulabhorn Likit Text Medium" panose="00000600000000000000" pitchFamily="50" charset="-34"/>
                </a:rPr>
                <a:t>max</a:t>
              </a:r>
              <a:endParaRPr lang="en-GB" b="1" dirty="0">
                <a:solidFill>
                  <a:srgbClr val="FF0000"/>
                </a:solidFill>
                <a:latin typeface="Chulabhorn Likit Text Medium" panose="00000600000000000000" pitchFamily="50" charset="-34"/>
                <a:cs typeface="Chulabhorn Likit Text Medium" panose="00000600000000000000" pitchFamily="50" charset="-34"/>
              </a:endParaRPr>
            </a:p>
          </p:txBody>
        </p:sp>
        <p:sp>
          <p:nvSpPr>
            <p:cNvPr id="12" name="TextBox 11">
              <a:extLst>
                <a:ext uri="{FF2B5EF4-FFF2-40B4-BE49-F238E27FC236}">
                  <a16:creationId xmlns:a16="http://schemas.microsoft.com/office/drawing/2014/main" id="{5AA01404-D347-D15A-4380-9642D47C5813}"/>
                </a:ext>
              </a:extLst>
            </p:cNvPr>
            <p:cNvSpPr txBox="1"/>
            <p:nvPr/>
          </p:nvSpPr>
          <p:spPr>
            <a:xfrm>
              <a:off x="6096000" y="5120430"/>
              <a:ext cx="1087489" cy="369332"/>
            </a:xfrm>
            <a:prstGeom prst="rect">
              <a:avLst/>
            </a:prstGeom>
            <a:noFill/>
          </p:spPr>
          <p:txBody>
            <a:bodyPr wrap="square" rtlCol="0">
              <a:spAutoFit/>
            </a:bodyPr>
            <a:lstStyle/>
            <a:p>
              <a:r>
                <a:rPr lang="en-US" b="1" dirty="0">
                  <a:solidFill>
                    <a:srgbClr val="FF0000"/>
                  </a:solidFill>
                  <a:latin typeface="Chulabhorn Likit Text Medium" panose="00000600000000000000" pitchFamily="50" charset="-34"/>
                  <a:cs typeface="Chulabhorn Likit Text Medium" panose="00000600000000000000" pitchFamily="50" charset="-34"/>
                </a:rPr>
                <a:t>median</a:t>
              </a:r>
              <a:endParaRPr lang="en-GB" b="1" dirty="0">
                <a:solidFill>
                  <a:srgbClr val="FF0000"/>
                </a:solidFill>
                <a:latin typeface="Chulabhorn Likit Text Medium" panose="00000600000000000000" pitchFamily="50" charset="-34"/>
                <a:cs typeface="Chulabhorn Likit Text Medium" panose="00000600000000000000" pitchFamily="50" charset="-34"/>
              </a:endParaRPr>
            </a:p>
          </p:txBody>
        </p:sp>
        <p:sp>
          <p:nvSpPr>
            <p:cNvPr id="13" name="TextBox 12">
              <a:extLst>
                <a:ext uri="{FF2B5EF4-FFF2-40B4-BE49-F238E27FC236}">
                  <a16:creationId xmlns:a16="http://schemas.microsoft.com/office/drawing/2014/main" id="{717D4109-C9C0-E169-CDFF-F4786FECA3B1}"/>
                </a:ext>
              </a:extLst>
            </p:cNvPr>
            <p:cNvSpPr txBox="1"/>
            <p:nvPr/>
          </p:nvSpPr>
          <p:spPr>
            <a:xfrm>
              <a:off x="8044871" y="5326637"/>
              <a:ext cx="1884218" cy="307777"/>
            </a:xfrm>
            <a:prstGeom prst="rect">
              <a:avLst/>
            </a:prstGeom>
            <a:noFill/>
          </p:spPr>
          <p:txBody>
            <a:bodyPr wrap="square" rtlCol="0">
              <a:spAutoFit/>
            </a:bodyPr>
            <a:lstStyle/>
            <a:p>
              <a:r>
                <a:rPr lang="en-US" sz="1400" b="1" dirty="0">
                  <a:solidFill>
                    <a:srgbClr val="FF0000"/>
                  </a:solidFill>
                  <a:latin typeface="Chulabhorn Likit Text Medium" panose="00000600000000000000" pitchFamily="50" charset="-34"/>
                  <a:cs typeface="Chulabhorn Likit Text Medium" panose="00000600000000000000" pitchFamily="50" charset="-34"/>
                </a:rPr>
                <a:t>Lower quartile Q1</a:t>
              </a:r>
              <a:endParaRPr lang="en-GB" sz="1400" b="1" dirty="0">
                <a:solidFill>
                  <a:srgbClr val="FF0000"/>
                </a:solidFill>
                <a:latin typeface="Chulabhorn Likit Text Medium" panose="00000600000000000000" pitchFamily="50" charset="-34"/>
                <a:cs typeface="Chulabhorn Likit Text Medium" panose="00000600000000000000" pitchFamily="50" charset="-34"/>
              </a:endParaRPr>
            </a:p>
          </p:txBody>
        </p:sp>
        <p:cxnSp>
          <p:nvCxnSpPr>
            <p:cNvPr id="15" name="Straight Arrow Connector 14">
              <a:extLst>
                <a:ext uri="{FF2B5EF4-FFF2-40B4-BE49-F238E27FC236}">
                  <a16:creationId xmlns:a16="http://schemas.microsoft.com/office/drawing/2014/main" id="{BE5ED3BD-BE18-D957-07B5-C2DA816C2DB0}"/>
                </a:ext>
              </a:extLst>
            </p:cNvPr>
            <p:cNvCxnSpPr/>
            <p:nvPr/>
          </p:nvCxnSpPr>
          <p:spPr>
            <a:xfrm>
              <a:off x="7795487" y="5462054"/>
              <a:ext cx="304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773F699-052F-12CB-0746-BD126AC53771}"/>
                </a:ext>
              </a:extLst>
            </p:cNvPr>
            <p:cNvSpPr txBox="1"/>
            <p:nvPr/>
          </p:nvSpPr>
          <p:spPr>
            <a:xfrm>
              <a:off x="8081816" y="4730875"/>
              <a:ext cx="1884218" cy="307777"/>
            </a:xfrm>
            <a:prstGeom prst="rect">
              <a:avLst/>
            </a:prstGeom>
            <a:noFill/>
          </p:spPr>
          <p:txBody>
            <a:bodyPr wrap="square" rtlCol="0">
              <a:spAutoFit/>
            </a:bodyPr>
            <a:lstStyle/>
            <a:p>
              <a:r>
                <a:rPr lang="en-US" sz="1400" b="1" dirty="0">
                  <a:solidFill>
                    <a:srgbClr val="FF0000"/>
                  </a:solidFill>
                  <a:latin typeface="Chulabhorn Likit Text Medium" panose="00000600000000000000" pitchFamily="50" charset="-34"/>
                  <a:cs typeface="Chulabhorn Likit Text Medium" panose="00000600000000000000" pitchFamily="50" charset="-34"/>
                </a:rPr>
                <a:t>upper quartile Q3</a:t>
              </a:r>
              <a:endParaRPr lang="en-GB" sz="1400" b="1" dirty="0">
                <a:solidFill>
                  <a:srgbClr val="FF0000"/>
                </a:solidFill>
                <a:latin typeface="Chulabhorn Likit Text Medium" panose="00000600000000000000" pitchFamily="50" charset="-34"/>
                <a:cs typeface="Chulabhorn Likit Text Medium" panose="00000600000000000000" pitchFamily="50" charset="-34"/>
              </a:endParaRPr>
            </a:p>
          </p:txBody>
        </p:sp>
        <p:cxnSp>
          <p:nvCxnSpPr>
            <p:cNvPr id="17" name="Straight Arrow Connector 16">
              <a:extLst>
                <a:ext uri="{FF2B5EF4-FFF2-40B4-BE49-F238E27FC236}">
                  <a16:creationId xmlns:a16="http://schemas.microsoft.com/office/drawing/2014/main" id="{20BAE50F-9BC4-A6E3-95C1-FE96F0BC53CE}"/>
                </a:ext>
              </a:extLst>
            </p:cNvPr>
            <p:cNvCxnSpPr/>
            <p:nvPr/>
          </p:nvCxnSpPr>
          <p:spPr>
            <a:xfrm>
              <a:off x="7832432" y="4866292"/>
              <a:ext cx="304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7A61855B-F946-4593-5AFA-7BCD38357A79}"/>
                </a:ext>
              </a:extLst>
            </p:cNvPr>
            <p:cNvSpPr/>
            <p:nvPr/>
          </p:nvSpPr>
          <p:spPr>
            <a:xfrm>
              <a:off x="10566405" y="4866292"/>
              <a:ext cx="154327" cy="59576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180396DB-80FD-E14E-485E-C7AB01F56A0C}"/>
                </a:ext>
              </a:extLst>
            </p:cNvPr>
            <p:cNvSpPr txBox="1"/>
            <p:nvPr/>
          </p:nvSpPr>
          <p:spPr>
            <a:xfrm>
              <a:off x="10670404" y="4928437"/>
              <a:ext cx="1179852" cy="461665"/>
            </a:xfrm>
            <a:prstGeom prst="rect">
              <a:avLst/>
            </a:prstGeom>
            <a:noFill/>
          </p:spPr>
          <p:txBody>
            <a:bodyPr wrap="square" rtlCol="0">
              <a:spAutoFit/>
            </a:bodyPr>
            <a:lstStyle/>
            <a:p>
              <a:r>
                <a:rPr lang="en-US" sz="1200" b="1" dirty="0">
                  <a:solidFill>
                    <a:srgbClr val="FF0000"/>
                  </a:solidFill>
                  <a:latin typeface="Chulabhorn Likit Text Medium" panose="00000600000000000000" pitchFamily="50" charset="-34"/>
                  <a:cs typeface="Chulabhorn Likit Text Medium" panose="00000600000000000000" pitchFamily="50" charset="-34"/>
                </a:rPr>
                <a:t>Interquartile range (IQR)</a:t>
              </a:r>
              <a:endParaRPr lang="en-GB" sz="1200" b="1" dirty="0">
                <a:solidFill>
                  <a:srgbClr val="FF0000"/>
                </a:solidFill>
                <a:latin typeface="Chulabhorn Likit Text Medium" panose="00000600000000000000" pitchFamily="50" charset="-34"/>
                <a:cs typeface="Chulabhorn Likit Text Medium" panose="00000600000000000000" pitchFamily="50" charset="-34"/>
              </a:endParaRPr>
            </a:p>
          </p:txBody>
        </p:sp>
      </p:grpSp>
      <p:sp>
        <p:nvSpPr>
          <p:cNvPr id="21" name="TextBox 20">
            <a:extLst>
              <a:ext uri="{FF2B5EF4-FFF2-40B4-BE49-F238E27FC236}">
                <a16:creationId xmlns:a16="http://schemas.microsoft.com/office/drawing/2014/main" id="{717D4FDA-1FAF-AC8B-DDEC-81E3B2DA844B}"/>
              </a:ext>
            </a:extLst>
          </p:cNvPr>
          <p:cNvSpPr txBox="1"/>
          <p:nvPr/>
        </p:nvSpPr>
        <p:spPr>
          <a:xfrm>
            <a:off x="6234545" y="1995055"/>
            <a:ext cx="5190837" cy="369332"/>
          </a:xfrm>
          <a:prstGeom prst="rect">
            <a:avLst/>
          </a:prstGeom>
          <a:noFill/>
        </p:spPr>
        <p:txBody>
          <a:bodyPr wrap="square" rtlCol="0">
            <a:spAutoFit/>
          </a:bodyPr>
          <a:lstStyle/>
          <a:p>
            <a:pPr algn="ctr"/>
            <a:r>
              <a:rPr lang="th-TH" dirty="0"/>
              <a:t>เปรียบเทียบอายุระหว่างกลุ่มคนที่ออกกำลังกาย</a:t>
            </a:r>
            <a:endParaRPr lang="en-GB" dirty="0"/>
          </a:p>
        </p:txBody>
      </p:sp>
    </p:spTree>
    <p:extLst>
      <p:ext uri="{BB962C8B-B14F-4D97-AF65-F5344CB8AC3E}">
        <p14:creationId xmlns:p14="http://schemas.microsoft.com/office/powerpoint/2010/main" val="38225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B495-6373-2928-813D-EE4B80FC1362}"/>
              </a:ext>
            </a:extLst>
          </p:cNvPr>
          <p:cNvSpPr>
            <a:spLocks noGrp="1"/>
          </p:cNvSpPr>
          <p:nvPr>
            <p:ph type="title"/>
          </p:nvPr>
        </p:nvSpPr>
        <p:spPr/>
        <p:txBody>
          <a:bodyPr/>
          <a:lstStyle/>
          <a:p>
            <a:r>
              <a:rPr lang="en-GB" dirty="0"/>
              <a:t>Descriptives</a:t>
            </a:r>
          </a:p>
        </p:txBody>
      </p:sp>
      <p:sp>
        <p:nvSpPr>
          <p:cNvPr id="3" name="Content Placeholder 2">
            <a:extLst>
              <a:ext uri="{FF2B5EF4-FFF2-40B4-BE49-F238E27FC236}">
                <a16:creationId xmlns:a16="http://schemas.microsoft.com/office/drawing/2014/main" id="{17D57BBA-61DD-D85E-5505-502ED239D6B1}"/>
              </a:ext>
            </a:extLst>
          </p:cNvPr>
          <p:cNvSpPr>
            <a:spLocks noGrp="1"/>
          </p:cNvSpPr>
          <p:nvPr>
            <p:ph idx="1"/>
          </p:nvPr>
        </p:nvSpPr>
        <p:spPr/>
        <p:txBody>
          <a:bodyPr/>
          <a:lstStyle/>
          <a:p>
            <a:r>
              <a:rPr lang="en-US" dirty="0"/>
              <a:t>To run the Descriptives procedure, select Analyze &gt; Descriptive Statistics &gt; Descriptives.</a:t>
            </a:r>
            <a:endParaRPr lang="en-GB" dirty="0"/>
          </a:p>
        </p:txBody>
      </p:sp>
      <p:sp>
        <p:nvSpPr>
          <p:cNvPr id="5" name="Slide Number Placeholder 4">
            <a:extLst>
              <a:ext uri="{FF2B5EF4-FFF2-40B4-BE49-F238E27FC236}">
                <a16:creationId xmlns:a16="http://schemas.microsoft.com/office/drawing/2014/main" id="{35559130-99C6-320B-427A-6DA47DE16DF0}"/>
              </a:ext>
            </a:extLst>
          </p:cNvPr>
          <p:cNvSpPr>
            <a:spLocks noGrp="1"/>
          </p:cNvSpPr>
          <p:nvPr>
            <p:ph type="sldNum" sz="quarter" idx="12"/>
          </p:nvPr>
        </p:nvSpPr>
        <p:spPr/>
        <p:txBody>
          <a:bodyPr/>
          <a:lstStyle/>
          <a:p>
            <a:pPr rtl="0"/>
            <a:fld id="{401CF334-2D5C-4859-84A6-CA7E6E43FAEB}" type="slidenum">
              <a:rPr lang="en-GB" noProof="0" smtClean="0"/>
              <a:t>4</a:t>
            </a:fld>
            <a:endParaRPr lang="en-GB" noProof="0" dirty="0"/>
          </a:p>
        </p:txBody>
      </p:sp>
      <p:pic>
        <p:nvPicPr>
          <p:cNvPr id="1026" name="Picture 2">
            <a:extLst>
              <a:ext uri="{FF2B5EF4-FFF2-40B4-BE49-F238E27FC236}">
                <a16:creationId xmlns:a16="http://schemas.microsoft.com/office/drawing/2014/main" id="{433102D6-2F56-5DDA-6FE9-9718DC1A7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69" y="2920796"/>
            <a:ext cx="3677949" cy="10479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AA77BCE-5E7D-0FAF-022E-16BE0C14B6C4}"/>
              </a:ext>
            </a:extLst>
          </p:cNvPr>
          <p:cNvSpPr txBox="1"/>
          <p:nvPr/>
        </p:nvSpPr>
        <p:spPr>
          <a:xfrm>
            <a:off x="4849091" y="3232788"/>
            <a:ext cx="4098132" cy="400110"/>
          </a:xfrm>
          <a:prstGeom prst="rect">
            <a:avLst/>
          </a:prstGeom>
          <a:noFill/>
        </p:spPr>
        <p:txBody>
          <a:bodyPr wrap="square">
            <a:spAutoFit/>
          </a:bodyPr>
          <a:lstStyle/>
          <a:p>
            <a:r>
              <a:rPr lang="en-GB" sz="2000" dirty="0">
                <a:solidFill>
                  <a:schemeClr val="tx2">
                    <a:lumMod val="75000"/>
                  </a:schemeClr>
                </a:solidFill>
                <a:latin typeface="Chulabhorn Likit Text Medium" panose="00000600000000000000" pitchFamily="50" charset="-34"/>
                <a:cs typeface="Chulabhorn Likit Text Medium" panose="00000600000000000000" pitchFamily="50" charset="-34"/>
              </a:rPr>
              <a:t>Select variables for analysis</a:t>
            </a:r>
          </a:p>
        </p:txBody>
      </p:sp>
      <p:sp>
        <p:nvSpPr>
          <p:cNvPr id="11" name="Arrow: Curved Right 10">
            <a:extLst>
              <a:ext uri="{FF2B5EF4-FFF2-40B4-BE49-F238E27FC236}">
                <a16:creationId xmlns:a16="http://schemas.microsoft.com/office/drawing/2014/main" id="{D6DD2863-1667-A395-B548-AC0C20F26731}"/>
              </a:ext>
            </a:extLst>
          </p:cNvPr>
          <p:cNvSpPr/>
          <p:nvPr/>
        </p:nvSpPr>
        <p:spPr>
          <a:xfrm rot="19727398">
            <a:off x="3815730" y="4213488"/>
            <a:ext cx="616572" cy="99491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Arrow: Curved Right 11">
            <a:extLst>
              <a:ext uri="{FF2B5EF4-FFF2-40B4-BE49-F238E27FC236}">
                <a16:creationId xmlns:a16="http://schemas.microsoft.com/office/drawing/2014/main" id="{7924651B-5BE1-91F8-47E1-3645EAB54CE2}"/>
              </a:ext>
            </a:extLst>
          </p:cNvPr>
          <p:cNvSpPr/>
          <p:nvPr/>
        </p:nvSpPr>
        <p:spPr>
          <a:xfrm rot="12516249" flipH="1">
            <a:off x="8447803" y="2551516"/>
            <a:ext cx="660872" cy="92180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13">
            <a:extLst>
              <a:ext uri="{FF2B5EF4-FFF2-40B4-BE49-F238E27FC236}">
                <a16:creationId xmlns:a16="http://schemas.microsoft.com/office/drawing/2014/main" id="{40A9F48B-1455-DDB1-743E-7685E1E5EB0E}"/>
              </a:ext>
            </a:extLst>
          </p:cNvPr>
          <p:cNvPicPr>
            <a:picLocks noChangeAspect="1"/>
          </p:cNvPicPr>
          <p:nvPr/>
        </p:nvPicPr>
        <p:blipFill>
          <a:blip r:embed="rId3"/>
          <a:stretch>
            <a:fillRect/>
          </a:stretch>
        </p:blipFill>
        <p:spPr>
          <a:xfrm>
            <a:off x="9435991" y="2546535"/>
            <a:ext cx="2146410" cy="3981655"/>
          </a:xfrm>
          <a:prstGeom prst="rect">
            <a:avLst/>
          </a:prstGeom>
        </p:spPr>
      </p:pic>
      <p:pic>
        <p:nvPicPr>
          <p:cNvPr id="16" name="Picture 15">
            <a:extLst>
              <a:ext uri="{FF2B5EF4-FFF2-40B4-BE49-F238E27FC236}">
                <a16:creationId xmlns:a16="http://schemas.microsoft.com/office/drawing/2014/main" id="{F03FA8DA-5B51-EEC6-5AD1-4EFC5B34C09C}"/>
              </a:ext>
            </a:extLst>
          </p:cNvPr>
          <p:cNvPicPr>
            <a:picLocks noChangeAspect="1"/>
          </p:cNvPicPr>
          <p:nvPr/>
        </p:nvPicPr>
        <p:blipFill>
          <a:blip r:embed="rId4"/>
          <a:stretch>
            <a:fillRect/>
          </a:stretch>
        </p:blipFill>
        <p:spPr>
          <a:xfrm>
            <a:off x="4590039" y="3733576"/>
            <a:ext cx="4762745" cy="3016405"/>
          </a:xfrm>
          <a:prstGeom prst="rect">
            <a:avLst/>
          </a:prstGeom>
        </p:spPr>
      </p:pic>
    </p:spTree>
    <p:extLst>
      <p:ext uri="{BB962C8B-B14F-4D97-AF65-F5344CB8AC3E}">
        <p14:creationId xmlns:p14="http://schemas.microsoft.com/office/powerpoint/2010/main" val="15467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8434-0382-2D19-4ABF-107E92454622}"/>
              </a:ext>
            </a:extLst>
          </p:cNvPr>
          <p:cNvSpPr>
            <a:spLocks noGrp="1"/>
          </p:cNvSpPr>
          <p:nvPr>
            <p:ph type="title"/>
          </p:nvPr>
        </p:nvSpPr>
        <p:spPr/>
        <p:txBody>
          <a:bodyPr/>
          <a:lstStyle/>
          <a:p>
            <a:r>
              <a:rPr lang="en-GB" dirty="0"/>
              <a:t>Descriptives</a:t>
            </a:r>
          </a:p>
        </p:txBody>
      </p:sp>
      <p:pic>
        <p:nvPicPr>
          <p:cNvPr id="7" name="Content Placeholder 6">
            <a:extLst>
              <a:ext uri="{FF2B5EF4-FFF2-40B4-BE49-F238E27FC236}">
                <a16:creationId xmlns:a16="http://schemas.microsoft.com/office/drawing/2014/main" id="{26BACE32-9934-6F50-2EB5-24A0313A3B0F}"/>
              </a:ext>
            </a:extLst>
          </p:cNvPr>
          <p:cNvPicPr>
            <a:picLocks noGrp="1" noChangeAspect="1"/>
          </p:cNvPicPr>
          <p:nvPr>
            <p:ph idx="1"/>
          </p:nvPr>
        </p:nvPicPr>
        <p:blipFill>
          <a:blip r:embed="rId2"/>
          <a:stretch>
            <a:fillRect/>
          </a:stretch>
        </p:blipFill>
        <p:spPr>
          <a:xfrm>
            <a:off x="1173018" y="2702476"/>
            <a:ext cx="10030691" cy="2021791"/>
          </a:xfrm>
        </p:spPr>
      </p:pic>
      <p:sp>
        <p:nvSpPr>
          <p:cNvPr id="5" name="Slide Number Placeholder 4">
            <a:extLst>
              <a:ext uri="{FF2B5EF4-FFF2-40B4-BE49-F238E27FC236}">
                <a16:creationId xmlns:a16="http://schemas.microsoft.com/office/drawing/2014/main" id="{322215EF-D6DA-AD62-E084-4F200D02F345}"/>
              </a:ext>
            </a:extLst>
          </p:cNvPr>
          <p:cNvSpPr>
            <a:spLocks noGrp="1"/>
          </p:cNvSpPr>
          <p:nvPr>
            <p:ph type="sldNum" sz="quarter" idx="12"/>
          </p:nvPr>
        </p:nvSpPr>
        <p:spPr/>
        <p:txBody>
          <a:bodyPr/>
          <a:lstStyle/>
          <a:p>
            <a:pPr rtl="0"/>
            <a:fld id="{401CF334-2D5C-4859-84A6-CA7E6E43FAEB}" type="slidenum">
              <a:rPr lang="en-GB" noProof="0" smtClean="0"/>
              <a:t>5</a:t>
            </a:fld>
            <a:endParaRPr lang="en-GB" noProof="0" dirty="0"/>
          </a:p>
        </p:txBody>
      </p:sp>
    </p:spTree>
    <p:extLst>
      <p:ext uri="{BB962C8B-B14F-4D97-AF65-F5344CB8AC3E}">
        <p14:creationId xmlns:p14="http://schemas.microsoft.com/office/powerpoint/2010/main" val="258534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4BBA7-8EAA-EB48-8088-A16B855EED30}"/>
              </a:ext>
            </a:extLst>
          </p:cNvPr>
          <p:cNvSpPr>
            <a:spLocks noGrp="1"/>
          </p:cNvSpPr>
          <p:nvPr>
            <p:ph type="title"/>
          </p:nvPr>
        </p:nvSpPr>
        <p:spPr/>
        <p:txBody>
          <a:bodyPr/>
          <a:lstStyle/>
          <a:p>
            <a:r>
              <a:rPr lang="th-TH" dirty="0"/>
              <a:t>ค่าความเบ้ (</a:t>
            </a:r>
            <a:r>
              <a:rPr lang="en-GB" dirty="0"/>
              <a:t>Skewness) </a:t>
            </a:r>
          </a:p>
        </p:txBody>
      </p:sp>
      <p:sp>
        <p:nvSpPr>
          <p:cNvPr id="6" name="Text Placeholder 5">
            <a:extLst>
              <a:ext uri="{FF2B5EF4-FFF2-40B4-BE49-F238E27FC236}">
                <a16:creationId xmlns:a16="http://schemas.microsoft.com/office/drawing/2014/main" id="{763744CB-FA7A-50F4-72AA-E13C3E304D4E}"/>
              </a:ext>
            </a:extLst>
          </p:cNvPr>
          <p:cNvSpPr>
            <a:spLocks noGrp="1"/>
          </p:cNvSpPr>
          <p:nvPr>
            <p:ph type="body" idx="1"/>
          </p:nvPr>
        </p:nvSpPr>
        <p:spPr/>
        <p:txBody>
          <a:bodyPr/>
          <a:lstStyle/>
          <a:p>
            <a:r>
              <a:rPr lang="th-TH" dirty="0"/>
              <a:t>ค่าความเบ้เป็นบวก (</a:t>
            </a:r>
            <a:r>
              <a:rPr lang="en-GB" dirty="0"/>
              <a:t>Positive Skewness)</a:t>
            </a:r>
          </a:p>
        </p:txBody>
      </p:sp>
      <p:sp>
        <p:nvSpPr>
          <p:cNvPr id="3" name="Content Placeholder 2">
            <a:extLst>
              <a:ext uri="{FF2B5EF4-FFF2-40B4-BE49-F238E27FC236}">
                <a16:creationId xmlns:a16="http://schemas.microsoft.com/office/drawing/2014/main" id="{018879A6-BFC1-14C1-FF18-1E45C74C2169}"/>
              </a:ext>
            </a:extLst>
          </p:cNvPr>
          <p:cNvSpPr>
            <a:spLocks noGrp="1"/>
          </p:cNvSpPr>
          <p:nvPr>
            <p:ph sz="quarter" idx="2"/>
          </p:nvPr>
        </p:nvSpPr>
        <p:spPr>
          <a:xfrm>
            <a:off x="508000" y="2708519"/>
            <a:ext cx="5388864" cy="1854245"/>
          </a:xfrm>
        </p:spPr>
        <p:txBody>
          <a:bodyPr>
            <a:normAutofit/>
          </a:bodyPr>
          <a:lstStyle/>
          <a:p>
            <a:r>
              <a:rPr lang="th-TH" sz="1800" dirty="0">
                <a:latin typeface="Chulabhorn Likit Text Light" panose="00000400000000000000" pitchFamily="50" charset="-34"/>
                <a:cs typeface="Chulabhorn Likit Text Light" panose="00000400000000000000" pitchFamily="50" charset="-34"/>
              </a:rPr>
              <a:t>ข้อมูลมีการกระจายตัวเอียงไปทางด้านขวา</a:t>
            </a:r>
          </a:p>
          <a:p>
            <a:r>
              <a:rPr lang="th-TH" sz="1800" dirty="0">
                <a:latin typeface="Chulabhorn Likit Text Light" panose="00000400000000000000" pitchFamily="50" charset="-34"/>
                <a:cs typeface="Chulabhorn Likit Text Light" panose="00000400000000000000" pitchFamily="50" charset="-34"/>
              </a:rPr>
              <a:t>หางของกราฟจะยาวไปทางด้านขวา</a:t>
            </a:r>
          </a:p>
          <a:p>
            <a:r>
              <a:rPr lang="th-TH" sz="1800" dirty="0">
                <a:latin typeface="Chulabhorn Likit Text Light" panose="00000400000000000000" pitchFamily="50" charset="-34"/>
                <a:cs typeface="Chulabhorn Likit Text Light" panose="00000400000000000000" pitchFamily="50" charset="-34"/>
              </a:rPr>
              <a:t>ค่าเฉลี่ย (</a:t>
            </a:r>
            <a:r>
              <a:rPr lang="en-GB" sz="1800" dirty="0">
                <a:latin typeface="Chulabhorn Likit Text Light" panose="00000400000000000000" pitchFamily="50" charset="-34"/>
                <a:cs typeface="Chulabhorn Likit Text Light" panose="00000400000000000000" pitchFamily="50" charset="-34"/>
              </a:rPr>
              <a:t>Mean) </a:t>
            </a:r>
            <a:r>
              <a:rPr lang="th-TH" sz="1800" dirty="0">
                <a:latin typeface="Chulabhorn Likit Text Light" panose="00000400000000000000" pitchFamily="50" charset="-34"/>
                <a:cs typeface="Chulabhorn Likit Text Light" panose="00000400000000000000" pitchFamily="50" charset="-34"/>
              </a:rPr>
              <a:t>จะมีค่ามากกว่าค่ามัธยฐาน (</a:t>
            </a:r>
            <a:r>
              <a:rPr lang="en-GB" sz="1800" dirty="0">
                <a:latin typeface="Chulabhorn Likit Text Light" panose="00000400000000000000" pitchFamily="50" charset="-34"/>
                <a:cs typeface="Chulabhorn Likit Text Light" panose="00000400000000000000" pitchFamily="50" charset="-34"/>
              </a:rPr>
              <a:t>Median) </a:t>
            </a:r>
            <a:r>
              <a:rPr lang="th-TH" sz="1800" dirty="0">
                <a:latin typeface="Chulabhorn Likit Text Light" panose="00000400000000000000" pitchFamily="50" charset="-34"/>
                <a:cs typeface="Chulabhorn Likit Text Light" panose="00000400000000000000" pitchFamily="50" charset="-34"/>
              </a:rPr>
              <a:t>และค่าฐานนิยม (</a:t>
            </a:r>
            <a:r>
              <a:rPr lang="en-GB" sz="1800" dirty="0">
                <a:latin typeface="Chulabhorn Likit Text Light" panose="00000400000000000000" pitchFamily="50" charset="-34"/>
                <a:cs typeface="Chulabhorn Likit Text Light" panose="00000400000000000000" pitchFamily="50" charset="-34"/>
              </a:rPr>
              <a:t>Mode)</a:t>
            </a:r>
            <a:endParaRPr lang="th-TH" sz="1800" dirty="0">
              <a:latin typeface="Chulabhorn Likit Text Light" panose="00000400000000000000" pitchFamily="50" charset="-34"/>
              <a:cs typeface="Chulabhorn Likit Text Light" panose="00000400000000000000" pitchFamily="50" charset="-34"/>
            </a:endParaRPr>
          </a:p>
          <a:p>
            <a:r>
              <a:rPr lang="th-TH" sz="1800" dirty="0">
                <a:latin typeface="Chulabhorn Likit Text Light" panose="00000400000000000000" pitchFamily="50" charset="-34"/>
                <a:cs typeface="Chulabhorn Likit Text Light" panose="00000400000000000000" pitchFamily="50" charset="-34"/>
              </a:rPr>
              <a:t>ข้อมูลส่วนใหญ่จะกระจุกตัวอยู่ทางด้านซ้าย</a:t>
            </a:r>
            <a:endParaRPr lang="en-GB" sz="1800" dirty="0">
              <a:latin typeface="Chulabhorn Likit Text Light" panose="00000400000000000000" pitchFamily="50" charset="-34"/>
              <a:cs typeface="Chulabhorn Likit Text Light" panose="00000400000000000000" pitchFamily="50" charset="-34"/>
            </a:endParaRPr>
          </a:p>
        </p:txBody>
      </p:sp>
      <p:sp>
        <p:nvSpPr>
          <p:cNvPr id="7" name="Text Placeholder 6">
            <a:extLst>
              <a:ext uri="{FF2B5EF4-FFF2-40B4-BE49-F238E27FC236}">
                <a16:creationId xmlns:a16="http://schemas.microsoft.com/office/drawing/2014/main" id="{DDAE34DE-AA62-6F34-FA37-B32537EBC996}"/>
              </a:ext>
            </a:extLst>
          </p:cNvPr>
          <p:cNvSpPr>
            <a:spLocks noGrp="1"/>
          </p:cNvSpPr>
          <p:nvPr>
            <p:ph type="body" sz="half" idx="3"/>
          </p:nvPr>
        </p:nvSpPr>
        <p:spPr/>
        <p:txBody>
          <a:bodyPr/>
          <a:lstStyle/>
          <a:p>
            <a:r>
              <a:rPr lang="th-TH" dirty="0"/>
              <a:t>ค่าความเบ้เป็นลบ (</a:t>
            </a:r>
            <a:r>
              <a:rPr lang="en-GB" dirty="0"/>
              <a:t>Negative Skewness</a:t>
            </a:r>
          </a:p>
        </p:txBody>
      </p:sp>
      <p:sp>
        <p:nvSpPr>
          <p:cNvPr id="8" name="Content Placeholder 7">
            <a:extLst>
              <a:ext uri="{FF2B5EF4-FFF2-40B4-BE49-F238E27FC236}">
                <a16:creationId xmlns:a16="http://schemas.microsoft.com/office/drawing/2014/main" id="{4C8592E2-DEAB-604C-0936-E57B80FDE925}"/>
              </a:ext>
            </a:extLst>
          </p:cNvPr>
          <p:cNvSpPr>
            <a:spLocks noGrp="1"/>
          </p:cNvSpPr>
          <p:nvPr>
            <p:ph sz="quarter" idx="4"/>
          </p:nvPr>
        </p:nvSpPr>
        <p:spPr>
          <a:xfrm>
            <a:off x="6291073" y="2708519"/>
            <a:ext cx="5389033" cy="1854245"/>
          </a:xfrm>
        </p:spPr>
        <p:txBody>
          <a:bodyPr>
            <a:normAutofit/>
          </a:bodyPr>
          <a:lstStyle/>
          <a:p>
            <a:r>
              <a:rPr lang="th-TH" sz="1800" dirty="0">
                <a:latin typeface="Chulabhorn Likit Text Light" panose="00000400000000000000" pitchFamily="50" charset="-34"/>
                <a:cs typeface="Chulabhorn Likit Text Light" panose="00000400000000000000" pitchFamily="50" charset="-34"/>
              </a:rPr>
              <a:t>ข้อมูลมีการกระจายตัวเอียงไปทางด้านซ้าย</a:t>
            </a:r>
          </a:p>
          <a:p>
            <a:r>
              <a:rPr lang="th-TH" sz="1800" dirty="0">
                <a:latin typeface="Chulabhorn Likit Text Light" panose="00000400000000000000" pitchFamily="50" charset="-34"/>
                <a:cs typeface="Chulabhorn Likit Text Light" panose="00000400000000000000" pitchFamily="50" charset="-34"/>
              </a:rPr>
              <a:t>หางของกราฟจะยาวไปทางด้านซ้าย</a:t>
            </a:r>
          </a:p>
          <a:p>
            <a:r>
              <a:rPr lang="th-TH" sz="1800" dirty="0">
                <a:latin typeface="Chulabhorn Likit Text Light" panose="00000400000000000000" pitchFamily="50" charset="-34"/>
                <a:cs typeface="Chulabhorn Likit Text Light" panose="00000400000000000000" pitchFamily="50" charset="-34"/>
              </a:rPr>
              <a:t>ค่าเฉลี่ย (</a:t>
            </a:r>
            <a:r>
              <a:rPr lang="en-GB" sz="1800" dirty="0">
                <a:latin typeface="Chulabhorn Likit Text Light" panose="00000400000000000000" pitchFamily="50" charset="-34"/>
                <a:cs typeface="Chulabhorn Likit Text Light" panose="00000400000000000000" pitchFamily="50" charset="-34"/>
              </a:rPr>
              <a:t>Mean) </a:t>
            </a:r>
            <a:r>
              <a:rPr lang="th-TH" sz="1800" dirty="0">
                <a:latin typeface="Chulabhorn Likit Text Light" panose="00000400000000000000" pitchFamily="50" charset="-34"/>
                <a:cs typeface="Chulabhorn Likit Text Light" panose="00000400000000000000" pitchFamily="50" charset="-34"/>
              </a:rPr>
              <a:t>จะมีค่าน้อยกว่าค่ามัธยฐาน (</a:t>
            </a:r>
            <a:r>
              <a:rPr lang="en-GB" sz="1800" dirty="0">
                <a:latin typeface="Chulabhorn Likit Text Light" panose="00000400000000000000" pitchFamily="50" charset="-34"/>
                <a:cs typeface="Chulabhorn Likit Text Light" panose="00000400000000000000" pitchFamily="50" charset="-34"/>
              </a:rPr>
              <a:t>Median) </a:t>
            </a:r>
            <a:r>
              <a:rPr lang="th-TH" sz="1800" dirty="0">
                <a:latin typeface="Chulabhorn Likit Text Light" panose="00000400000000000000" pitchFamily="50" charset="-34"/>
                <a:cs typeface="Chulabhorn Likit Text Light" panose="00000400000000000000" pitchFamily="50" charset="-34"/>
              </a:rPr>
              <a:t>และค่าฐานนิยม (</a:t>
            </a:r>
            <a:r>
              <a:rPr lang="en-GB" sz="1800" dirty="0">
                <a:latin typeface="Chulabhorn Likit Text Light" panose="00000400000000000000" pitchFamily="50" charset="-34"/>
                <a:cs typeface="Chulabhorn Likit Text Light" panose="00000400000000000000" pitchFamily="50" charset="-34"/>
              </a:rPr>
              <a:t>Mode)</a:t>
            </a:r>
            <a:endParaRPr lang="th-TH" sz="1800" dirty="0">
              <a:latin typeface="Chulabhorn Likit Text Light" panose="00000400000000000000" pitchFamily="50" charset="-34"/>
              <a:cs typeface="Chulabhorn Likit Text Light" panose="00000400000000000000" pitchFamily="50" charset="-34"/>
            </a:endParaRPr>
          </a:p>
          <a:p>
            <a:r>
              <a:rPr lang="th-TH" sz="1800" dirty="0">
                <a:latin typeface="Chulabhorn Likit Text Light" panose="00000400000000000000" pitchFamily="50" charset="-34"/>
                <a:cs typeface="Chulabhorn Likit Text Light" panose="00000400000000000000" pitchFamily="50" charset="-34"/>
              </a:rPr>
              <a:t>ข้อมูลส่วนใหญ่จะกระจุกตัวอยู่ทางด้านขวา</a:t>
            </a:r>
            <a:endParaRPr lang="en-GB" sz="1800" dirty="0">
              <a:latin typeface="Chulabhorn Likit Text Light" panose="00000400000000000000" pitchFamily="50" charset="-34"/>
              <a:cs typeface="Chulabhorn Likit Text Light" panose="00000400000000000000" pitchFamily="50" charset="-34"/>
            </a:endParaRPr>
          </a:p>
        </p:txBody>
      </p:sp>
      <p:sp>
        <p:nvSpPr>
          <p:cNvPr id="5" name="Slide Number Placeholder 4">
            <a:extLst>
              <a:ext uri="{FF2B5EF4-FFF2-40B4-BE49-F238E27FC236}">
                <a16:creationId xmlns:a16="http://schemas.microsoft.com/office/drawing/2014/main" id="{669C2ABA-813C-CB5B-A4B3-56147171CADB}"/>
              </a:ext>
            </a:extLst>
          </p:cNvPr>
          <p:cNvSpPr>
            <a:spLocks noGrp="1"/>
          </p:cNvSpPr>
          <p:nvPr>
            <p:ph type="sldNum" sz="quarter" idx="11"/>
          </p:nvPr>
        </p:nvSpPr>
        <p:spPr/>
        <p:txBody>
          <a:bodyPr/>
          <a:lstStyle/>
          <a:p>
            <a:pPr rtl="0"/>
            <a:fld id="{401CF334-2D5C-4859-84A6-CA7E6E43FAEB}" type="slidenum">
              <a:rPr lang="en-GB" noProof="0" smtClean="0"/>
              <a:t>6</a:t>
            </a:fld>
            <a:endParaRPr lang="en-GB" noProof="0" dirty="0"/>
          </a:p>
        </p:txBody>
      </p:sp>
      <p:sp>
        <p:nvSpPr>
          <p:cNvPr id="10" name="TextBox 9">
            <a:extLst>
              <a:ext uri="{FF2B5EF4-FFF2-40B4-BE49-F238E27FC236}">
                <a16:creationId xmlns:a16="http://schemas.microsoft.com/office/drawing/2014/main" id="{3616DC14-EB28-9D6F-B83F-37E3883AB1C7}"/>
              </a:ext>
            </a:extLst>
          </p:cNvPr>
          <p:cNvSpPr txBox="1"/>
          <p:nvPr/>
        </p:nvSpPr>
        <p:spPr>
          <a:xfrm>
            <a:off x="5937589" y="1216259"/>
            <a:ext cx="6096000" cy="923330"/>
          </a:xfrm>
          <a:prstGeom prst="rect">
            <a:avLst/>
          </a:prstGeom>
          <a:noFill/>
        </p:spPr>
        <p:txBody>
          <a:bodyPr wrap="square">
            <a:spAutoFit/>
          </a:bodyPr>
          <a:lstStyle/>
          <a:p>
            <a:r>
              <a:rPr lang="th-TH" dirty="0"/>
              <a:t>ค่าความเบ้ (</a:t>
            </a:r>
            <a:r>
              <a:rPr lang="en-GB" dirty="0"/>
              <a:t>Skewness) </a:t>
            </a:r>
            <a:r>
              <a:rPr lang="th-TH" dirty="0"/>
              <a:t>คือ ค่าที่ใช้วัดความไม่สมมาตรของการกระจายตัวของข้อมูล ซึ่งจะบอกเราว่าข้อมูลมีการกระจายตัวเอียงไปทางด้านใดด้านหนึ่งหรือไม่</a:t>
            </a:r>
            <a:endParaRPr lang="en-GB" dirty="0"/>
          </a:p>
        </p:txBody>
      </p:sp>
      <p:sp>
        <p:nvSpPr>
          <p:cNvPr id="11" name="Text Placeholder 6">
            <a:extLst>
              <a:ext uri="{FF2B5EF4-FFF2-40B4-BE49-F238E27FC236}">
                <a16:creationId xmlns:a16="http://schemas.microsoft.com/office/drawing/2014/main" id="{718E6B22-7848-21D0-5497-DE2DE92A45C5}"/>
              </a:ext>
            </a:extLst>
          </p:cNvPr>
          <p:cNvSpPr txBox="1">
            <a:spLocks/>
          </p:cNvSpPr>
          <p:nvPr/>
        </p:nvSpPr>
        <p:spPr>
          <a:xfrm>
            <a:off x="552451" y="4616074"/>
            <a:ext cx="5389033" cy="457200"/>
          </a:xfrm>
          <a:prstGeom prst="rect">
            <a:avLst/>
          </a:prstGeom>
          <a:solidFill>
            <a:schemeClr val="accent2">
              <a:lumMod val="60000"/>
              <a:lumOff val="40000"/>
              <a:alpha val="25000"/>
            </a:schemeClr>
          </a:solidFill>
          <a:ln w="12700">
            <a:solidFill>
              <a:schemeClr val="accent2"/>
            </a:solidFill>
          </a:ln>
        </p:spPr>
        <p:txBody>
          <a:bodyPr vert="horz" rtlCol="0" anchor="ctr">
            <a:noAutofit/>
          </a:bodyPr>
          <a:lstStyle>
            <a:lvl1pPr marL="45720" indent="0" algn="l" rtl="0" eaLnBrk="1" latinLnBrk="0" hangingPunct="1">
              <a:spcBef>
                <a:spcPts val="300"/>
              </a:spcBef>
              <a:buClr>
                <a:schemeClr val="accent3">
                  <a:lumMod val="75000"/>
                </a:schemeClr>
              </a:buClr>
              <a:buFont typeface="Georgia"/>
              <a:buNone/>
              <a:defRPr kumimoji="0" sz="1900" b="1" kern="1200">
                <a:solidFill>
                  <a:schemeClr val="tx1">
                    <a:tint val="95000"/>
                  </a:schemeClr>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2000" b="1"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800" b="1"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th-TH"/>
              <a:t>ค่าความเบ้เป็นลบ (</a:t>
            </a:r>
            <a:r>
              <a:rPr lang="en-GB"/>
              <a:t>Negative Skewness</a:t>
            </a:r>
            <a:endParaRPr lang="en-GB" dirty="0"/>
          </a:p>
        </p:txBody>
      </p:sp>
      <p:sp>
        <p:nvSpPr>
          <p:cNvPr id="12" name="Content Placeholder 7">
            <a:extLst>
              <a:ext uri="{FF2B5EF4-FFF2-40B4-BE49-F238E27FC236}">
                <a16:creationId xmlns:a16="http://schemas.microsoft.com/office/drawing/2014/main" id="{CC1DD7FD-E2EF-5C07-206E-D3573CB67466}"/>
              </a:ext>
            </a:extLst>
          </p:cNvPr>
          <p:cNvSpPr txBox="1">
            <a:spLocks/>
          </p:cNvSpPr>
          <p:nvPr/>
        </p:nvSpPr>
        <p:spPr>
          <a:xfrm>
            <a:off x="548556" y="5079623"/>
            <a:ext cx="5389033" cy="1681395"/>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000" kern="1200">
                <a:solidFill>
                  <a:schemeClr val="tx1"/>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1"/>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th-TH" sz="1800" dirty="0">
                <a:latin typeface="Chulabhorn Likit Text Light" panose="00000400000000000000" pitchFamily="50" charset="-34"/>
                <a:cs typeface="Chulabhorn Likit Text Light" panose="00000400000000000000" pitchFamily="50" charset="-34"/>
              </a:rPr>
              <a:t>ข้อมูลมีการกระจายตัวแบบสมมาตร (</a:t>
            </a:r>
            <a:r>
              <a:rPr lang="en-GB" sz="1800" dirty="0">
                <a:latin typeface="Chulabhorn Likit Text Light" panose="00000400000000000000" pitchFamily="50" charset="-34"/>
                <a:cs typeface="Chulabhorn Likit Text Light" panose="00000400000000000000" pitchFamily="50" charset="-34"/>
              </a:rPr>
              <a:t>Symmetrical Distribution)</a:t>
            </a:r>
            <a:endParaRPr lang="th-TH" sz="1800" dirty="0">
              <a:latin typeface="Chulabhorn Likit Text Light" panose="00000400000000000000" pitchFamily="50" charset="-34"/>
              <a:cs typeface="Chulabhorn Likit Text Light" panose="00000400000000000000" pitchFamily="50" charset="-34"/>
            </a:endParaRPr>
          </a:p>
          <a:p>
            <a:r>
              <a:rPr lang="th-TH" sz="1800" dirty="0">
                <a:latin typeface="Chulabhorn Likit Text Light" panose="00000400000000000000" pitchFamily="50" charset="-34"/>
                <a:cs typeface="Chulabhorn Likit Text Light" panose="00000400000000000000" pitchFamily="50" charset="-34"/>
              </a:rPr>
              <a:t>กราฟจะมีรูปร่างเป็นระฆังคว่ำ (</a:t>
            </a:r>
            <a:r>
              <a:rPr lang="en-GB" sz="1800" dirty="0">
                <a:latin typeface="Chulabhorn Likit Text Light" panose="00000400000000000000" pitchFamily="50" charset="-34"/>
                <a:cs typeface="Chulabhorn Likit Text Light" panose="00000400000000000000" pitchFamily="50" charset="-34"/>
              </a:rPr>
              <a:t>Bell-shaped)</a:t>
            </a:r>
            <a:endParaRPr lang="th-TH" sz="1800" dirty="0">
              <a:latin typeface="Chulabhorn Likit Text Light" panose="00000400000000000000" pitchFamily="50" charset="-34"/>
              <a:cs typeface="Chulabhorn Likit Text Light" panose="00000400000000000000" pitchFamily="50" charset="-34"/>
            </a:endParaRPr>
          </a:p>
          <a:p>
            <a:r>
              <a:rPr lang="th-TH" sz="1800" dirty="0">
                <a:latin typeface="Chulabhorn Likit Text Light" panose="00000400000000000000" pitchFamily="50" charset="-34"/>
                <a:cs typeface="Chulabhorn Likit Text Light" panose="00000400000000000000" pitchFamily="50" charset="-34"/>
              </a:rPr>
              <a:t>ค่าเฉลี่ย (</a:t>
            </a:r>
            <a:r>
              <a:rPr lang="en-GB" sz="1800" dirty="0">
                <a:latin typeface="Chulabhorn Likit Text Light" panose="00000400000000000000" pitchFamily="50" charset="-34"/>
                <a:cs typeface="Chulabhorn Likit Text Light" panose="00000400000000000000" pitchFamily="50" charset="-34"/>
              </a:rPr>
              <a:t>Mean), </a:t>
            </a:r>
            <a:r>
              <a:rPr lang="th-TH" sz="1800" dirty="0">
                <a:latin typeface="Chulabhorn Likit Text Light" panose="00000400000000000000" pitchFamily="50" charset="-34"/>
                <a:cs typeface="Chulabhorn Likit Text Light" panose="00000400000000000000" pitchFamily="50" charset="-34"/>
              </a:rPr>
              <a:t>ค่ามัธยฐาน (</a:t>
            </a:r>
            <a:r>
              <a:rPr lang="en-GB" sz="1800" dirty="0">
                <a:latin typeface="Chulabhorn Likit Text Light" panose="00000400000000000000" pitchFamily="50" charset="-34"/>
                <a:cs typeface="Chulabhorn Likit Text Light" panose="00000400000000000000" pitchFamily="50" charset="-34"/>
              </a:rPr>
              <a:t>Median) </a:t>
            </a:r>
            <a:r>
              <a:rPr lang="th-TH" sz="1800" dirty="0">
                <a:latin typeface="Chulabhorn Likit Text Light" panose="00000400000000000000" pitchFamily="50" charset="-34"/>
                <a:cs typeface="Chulabhorn Likit Text Light" panose="00000400000000000000" pitchFamily="50" charset="-34"/>
              </a:rPr>
              <a:t>และค่าฐานนิยม (</a:t>
            </a:r>
            <a:r>
              <a:rPr lang="en-GB" sz="1800" dirty="0">
                <a:latin typeface="Chulabhorn Likit Text Light" panose="00000400000000000000" pitchFamily="50" charset="-34"/>
                <a:cs typeface="Chulabhorn Likit Text Light" panose="00000400000000000000" pitchFamily="50" charset="-34"/>
              </a:rPr>
              <a:t>Mode) </a:t>
            </a:r>
            <a:r>
              <a:rPr lang="th-TH" sz="1800" dirty="0">
                <a:latin typeface="Chulabhorn Likit Text Light" panose="00000400000000000000" pitchFamily="50" charset="-34"/>
                <a:cs typeface="Chulabhorn Likit Text Light" panose="00000400000000000000" pitchFamily="50" charset="-34"/>
              </a:rPr>
              <a:t>จะมีค่าเท่ากัน</a:t>
            </a:r>
            <a:endParaRPr lang="en-GB" sz="1800" dirty="0">
              <a:latin typeface="Chulabhorn Likit Text Light" panose="00000400000000000000" pitchFamily="50" charset="-34"/>
              <a:cs typeface="Chulabhorn Likit Text Light" panose="00000400000000000000" pitchFamily="50" charset="-34"/>
            </a:endParaRPr>
          </a:p>
        </p:txBody>
      </p:sp>
      <p:pic>
        <p:nvPicPr>
          <p:cNvPr id="14" name="Picture 13">
            <a:extLst>
              <a:ext uri="{FF2B5EF4-FFF2-40B4-BE49-F238E27FC236}">
                <a16:creationId xmlns:a16="http://schemas.microsoft.com/office/drawing/2014/main" id="{BC395CDD-91CE-3A8B-29C2-A1ED80F0A0BE}"/>
              </a:ext>
            </a:extLst>
          </p:cNvPr>
          <p:cNvPicPr>
            <a:picLocks noChangeAspect="1"/>
          </p:cNvPicPr>
          <p:nvPr/>
        </p:nvPicPr>
        <p:blipFill>
          <a:blip r:embed="rId2"/>
          <a:stretch>
            <a:fillRect/>
          </a:stretch>
        </p:blipFill>
        <p:spPr>
          <a:xfrm>
            <a:off x="6216446" y="4297301"/>
            <a:ext cx="5918289" cy="2558427"/>
          </a:xfrm>
          <a:prstGeom prst="rect">
            <a:avLst/>
          </a:prstGeom>
        </p:spPr>
      </p:pic>
    </p:spTree>
    <p:extLst>
      <p:ext uri="{BB962C8B-B14F-4D97-AF65-F5344CB8AC3E}">
        <p14:creationId xmlns:p14="http://schemas.microsoft.com/office/powerpoint/2010/main" val="35411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6848-76F4-5085-4C84-27731971A6AD}"/>
              </a:ext>
            </a:extLst>
          </p:cNvPr>
          <p:cNvSpPr>
            <a:spLocks noGrp="1"/>
          </p:cNvSpPr>
          <p:nvPr>
            <p:ph type="title"/>
          </p:nvPr>
        </p:nvSpPr>
        <p:spPr/>
        <p:txBody>
          <a:bodyPr/>
          <a:lstStyle/>
          <a:p>
            <a:r>
              <a:rPr lang="th-TH" dirty="0"/>
              <a:t>ค่าความโด่ง (</a:t>
            </a:r>
            <a:r>
              <a:rPr lang="en-GB" dirty="0"/>
              <a:t>Kurtosis) </a:t>
            </a:r>
          </a:p>
        </p:txBody>
      </p:sp>
      <p:sp>
        <p:nvSpPr>
          <p:cNvPr id="3" name="Text Placeholder 2">
            <a:extLst>
              <a:ext uri="{FF2B5EF4-FFF2-40B4-BE49-F238E27FC236}">
                <a16:creationId xmlns:a16="http://schemas.microsoft.com/office/drawing/2014/main" id="{F00892EC-B6EF-D232-F539-6D7B53FD0A93}"/>
              </a:ext>
            </a:extLst>
          </p:cNvPr>
          <p:cNvSpPr>
            <a:spLocks noGrp="1"/>
          </p:cNvSpPr>
          <p:nvPr>
            <p:ph type="body" idx="1"/>
          </p:nvPr>
        </p:nvSpPr>
        <p:spPr/>
        <p:txBody>
          <a:bodyPr/>
          <a:lstStyle/>
          <a:p>
            <a:r>
              <a:rPr lang="en-GB" dirty="0"/>
              <a:t>Mesokurtic (</a:t>
            </a:r>
            <a:r>
              <a:rPr lang="th-TH" dirty="0"/>
              <a:t>ความโด่งปกติ)</a:t>
            </a:r>
            <a:endParaRPr lang="en-GB" dirty="0"/>
          </a:p>
        </p:txBody>
      </p:sp>
      <p:sp>
        <p:nvSpPr>
          <p:cNvPr id="4" name="Content Placeholder 3">
            <a:extLst>
              <a:ext uri="{FF2B5EF4-FFF2-40B4-BE49-F238E27FC236}">
                <a16:creationId xmlns:a16="http://schemas.microsoft.com/office/drawing/2014/main" id="{3CEEF5AA-BCF1-A947-BF3D-7566A488A970}"/>
              </a:ext>
            </a:extLst>
          </p:cNvPr>
          <p:cNvSpPr>
            <a:spLocks noGrp="1"/>
          </p:cNvSpPr>
          <p:nvPr>
            <p:ph sz="quarter" idx="2"/>
          </p:nvPr>
        </p:nvSpPr>
        <p:spPr>
          <a:xfrm>
            <a:off x="508000" y="2708519"/>
            <a:ext cx="5388864" cy="1687990"/>
          </a:xfrm>
        </p:spPr>
        <p:txBody>
          <a:bodyPr>
            <a:normAutofit fontScale="92500" lnSpcReduction="10000"/>
          </a:bodyPr>
          <a:lstStyle/>
          <a:p>
            <a:pPr>
              <a:lnSpc>
                <a:spcPct val="150000"/>
              </a:lnSpc>
            </a:pPr>
            <a:r>
              <a:rPr lang="th-TH" sz="1800" dirty="0">
                <a:latin typeface="Chulabhorn Likit Text Light" panose="00000400000000000000" pitchFamily="50" charset="-34"/>
                <a:cs typeface="Chulabhorn Likit Text Light" panose="00000400000000000000" pitchFamily="50" charset="-34"/>
              </a:rPr>
              <a:t>เป็นการแจกแจงที่มีความโด่งปกติ คล้ายกับการแจกแจงแบบปกติ (</a:t>
            </a:r>
            <a:r>
              <a:rPr lang="en-GB" sz="1800" dirty="0">
                <a:latin typeface="Chulabhorn Likit Text Light" panose="00000400000000000000" pitchFamily="50" charset="-34"/>
                <a:cs typeface="Chulabhorn Likit Text Light" panose="00000400000000000000" pitchFamily="50" charset="-34"/>
              </a:rPr>
              <a:t>Normal distribution)</a:t>
            </a:r>
          </a:p>
          <a:p>
            <a:pPr>
              <a:lnSpc>
                <a:spcPct val="150000"/>
              </a:lnSpc>
            </a:pPr>
            <a:r>
              <a:rPr lang="th-TH" sz="1800" dirty="0">
                <a:latin typeface="Chulabhorn Likit Text Light" panose="00000400000000000000" pitchFamily="50" charset="-34"/>
                <a:cs typeface="Chulabhorn Likit Text Light" panose="00000400000000000000" pitchFamily="50" charset="-34"/>
              </a:rPr>
              <a:t>ค่าความโด่งมีค่าประมาณ 3 หรือ 0 (ขึ้นอยู่กับการคำนวณ)</a:t>
            </a:r>
            <a:endParaRPr lang="en-GB" sz="1800" dirty="0">
              <a:latin typeface="Chulabhorn Likit Text Light" panose="00000400000000000000" pitchFamily="50" charset="-34"/>
              <a:cs typeface="Chulabhorn Likit Text Light" panose="00000400000000000000" pitchFamily="50" charset="-34"/>
            </a:endParaRPr>
          </a:p>
        </p:txBody>
      </p:sp>
      <p:sp>
        <p:nvSpPr>
          <p:cNvPr id="5" name="Text Placeholder 4">
            <a:extLst>
              <a:ext uri="{FF2B5EF4-FFF2-40B4-BE49-F238E27FC236}">
                <a16:creationId xmlns:a16="http://schemas.microsoft.com/office/drawing/2014/main" id="{AD1137A2-167C-88C5-E20C-A06417D694F6}"/>
              </a:ext>
            </a:extLst>
          </p:cNvPr>
          <p:cNvSpPr>
            <a:spLocks noGrp="1"/>
          </p:cNvSpPr>
          <p:nvPr>
            <p:ph type="body" sz="half" idx="3"/>
          </p:nvPr>
        </p:nvSpPr>
        <p:spPr/>
        <p:txBody>
          <a:bodyPr/>
          <a:lstStyle/>
          <a:p>
            <a:r>
              <a:rPr lang="en-GB" dirty="0"/>
              <a:t>Leptokurtic (</a:t>
            </a:r>
            <a:r>
              <a:rPr lang="th-TH" dirty="0"/>
              <a:t>ความโด่งสูง)</a:t>
            </a:r>
            <a:endParaRPr lang="en-GB" dirty="0"/>
          </a:p>
        </p:txBody>
      </p:sp>
      <p:sp>
        <p:nvSpPr>
          <p:cNvPr id="6" name="Content Placeholder 5">
            <a:extLst>
              <a:ext uri="{FF2B5EF4-FFF2-40B4-BE49-F238E27FC236}">
                <a16:creationId xmlns:a16="http://schemas.microsoft.com/office/drawing/2014/main" id="{C98275FB-ECA9-7FCE-8217-10DE5D1FB518}"/>
              </a:ext>
            </a:extLst>
          </p:cNvPr>
          <p:cNvSpPr>
            <a:spLocks noGrp="1"/>
          </p:cNvSpPr>
          <p:nvPr>
            <p:ph sz="quarter" idx="4"/>
          </p:nvPr>
        </p:nvSpPr>
        <p:spPr>
          <a:xfrm>
            <a:off x="6294968" y="2734292"/>
            <a:ext cx="5389033" cy="1687990"/>
          </a:xfrm>
        </p:spPr>
        <p:txBody>
          <a:bodyPr>
            <a:normAutofit fontScale="92500" lnSpcReduction="10000"/>
          </a:bodyPr>
          <a:lstStyle/>
          <a:p>
            <a:pPr>
              <a:lnSpc>
                <a:spcPct val="160000"/>
              </a:lnSpc>
            </a:pPr>
            <a:r>
              <a:rPr lang="th-TH" sz="1800" dirty="0">
                <a:latin typeface="Chulabhorn Likit Text Light" panose="00000400000000000000" pitchFamily="50" charset="-34"/>
                <a:cs typeface="Chulabhorn Likit Text Light" panose="00000400000000000000" pitchFamily="50" charset="-34"/>
              </a:rPr>
              <a:t>เป็นการแจกแจงที่มีความโด่งสูง ยอดแหลม และหางหนามีข้อมูลกระจุกตัวอยู่บริเวณค่าเฉลี่ยมาก และมีข้อมูลที่ห่างจากค่าเฉลี่ยมาก (</a:t>
            </a:r>
            <a:r>
              <a:rPr lang="en-GB" sz="1800" dirty="0">
                <a:latin typeface="Chulabhorn Likit Text Light" panose="00000400000000000000" pitchFamily="50" charset="-34"/>
                <a:cs typeface="Chulabhorn Likit Text Light" panose="00000400000000000000" pitchFamily="50" charset="-34"/>
              </a:rPr>
              <a:t>Outliers) </a:t>
            </a:r>
            <a:r>
              <a:rPr lang="th-TH" sz="1800" dirty="0">
                <a:latin typeface="Chulabhorn Likit Text Light" panose="00000400000000000000" pitchFamily="50" charset="-34"/>
                <a:cs typeface="Chulabhorn Likit Text Light" panose="00000400000000000000" pitchFamily="50" charset="-34"/>
              </a:rPr>
              <a:t>มากกว่าการแจกแจงแบบปกติค่าความโด่งมีค่ามากกว่า 3 หรือมากกว่า 0</a:t>
            </a:r>
            <a:endParaRPr lang="en-GB" sz="1800" dirty="0">
              <a:latin typeface="Chulabhorn Likit Text Light" panose="00000400000000000000" pitchFamily="50" charset="-34"/>
              <a:cs typeface="Chulabhorn Likit Text Light" panose="00000400000000000000" pitchFamily="50" charset="-34"/>
            </a:endParaRPr>
          </a:p>
        </p:txBody>
      </p:sp>
      <p:sp>
        <p:nvSpPr>
          <p:cNvPr id="8" name="Slide Number Placeholder 7">
            <a:extLst>
              <a:ext uri="{FF2B5EF4-FFF2-40B4-BE49-F238E27FC236}">
                <a16:creationId xmlns:a16="http://schemas.microsoft.com/office/drawing/2014/main" id="{B078C2A8-DA77-4C99-DE34-9F65A4FE3B2A}"/>
              </a:ext>
            </a:extLst>
          </p:cNvPr>
          <p:cNvSpPr>
            <a:spLocks noGrp="1"/>
          </p:cNvSpPr>
          <p:nvPr>
            <p:ph type="sldNum" sz="quarter" idx="11"/>
          </p:nvPr>
        </p:nvSpPr>
        <p:spPr/>
        <p:txBody>
          <a:bodyPr/>
          <a:lstStyle/>
          <a:p>
            <a:pPr rtl="0"/>
            <a:fld id="{401CF334-2D5C-4859-84A6-CA7E6E43FAEB}" type="slidenum">
              <a:rPr lang="en-GB" noProof="0" smtClean="0"/>
              <a:t>7</a:t>
            </a:fld>
            <a:endParaRPr lang="en-GB" noProof="0" dirty="0"/>
          </a:p>
        </p:txBody>
      </p:sp>
      <p:sp>
        <p:nvSpPr>
          <p:cNvPr id="10" name="Text Placeholder 4">
            <a:extLst>
              <a:ext uri="{FF2B5EF4-FFF2-40B4-BE49-F238E27FC236}">
                <a16:creationId xmlns:a16="http://schemas.microsoft.com/office/drawing/2014/main" id="{00DA3003-40B8-EA14-A455-CE96E31457FD}"/>
              </a:ext>
            </a:extLst>
          </p:cNvPr>
          <p:cNvSpPr txBox="1">
            <a:spLocks/>
          </p:cNvSpPr>
          <p:nvPr/>
        </p:nvSpPr>
        <p:spPr>
          <a:xfrm>
            <a:off x="507831" y="4645153"/>
            <a:ext cx="5389033" cy="457200"/>
          </a:xfrm>
          <a:prstGeom prst="rect">
            <a:avLst/>
          </a:prstGeom>
          <a:solidFill>
            <a:schemeClr val="accent2">
              <a:lumMod val="60000"/>
              <a:lumOff val="40000"/>
              <a:alpha val="25000"/>
            </a:schemeClr>
          </a:solidFill>
          <a:ln w="12700">
            <a:solidFill>
              <a:schemeClr val="accent2"/>
            </a:solidFill>
          </a:ln>
        </p:spPr>
        <p:txBody>
          <a:bodyPr vert="horz" rtlCol="0" anchor="ctr">
            <a:noAutofit/>
          </a:bodyPr>
          <a:lstStyle>
            <a:lvl1pPr marL="45720" indent="0" algn="l" rtl="0" eaLnBrk="1" latinLnBrk="0" hangingPunct="1">
              <a:spcBef>
                <a:spcPts val="300"/>
              </a:spcBef>
              <a:buClr>
                <a:schemeClr val="accent3">
                  <a:lumMod val="75000"/>
                </a:schemeClr>
              </a:buClr>
              <a:buFont typeface="Georgia"/>
              <a:buNone/>
              <a:defRPr kumimoji="0" sz="1900" b="1" kern="1200">
                <a:solidFill>
                  <a:schemeClr val="tx1">
                    <a:tint val="95000"/>
                  </a:schemeClr>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None/>
              <a:defRPr kumimoji="0" sz="2000" b="1"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None/>
              <a:defRPr kumimoji="0" sz="1800" b="1"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None/>
              <a:defRPr kumimoji="0" sz="1600" b="1"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en-GB" dirty="0"/>
              <a:t>Platykurtic (</a:t>
            </a:r>
            <a:r>
              <a:rPr lang="th-TH" dirty="0"/>
              <a:t>ความโด่งต่ำ)</a:t>
            </a:r>
            <a:endParaRPr lang="en-GB" dirty="0"/>
          </a:p>
        </p:txBody>
      </p:sp>
      <p:sp>
        <p:nvSpPr>
          <p:cNvPr id="11" name="Content Placeholder 5">
            <a:extLst>
              <a:ext uri="{FF2B5EF4-FFF2-40B4-BE49-F238E27FC236}">
                <a16:creationId xmlns:a16="http://schemas.microsoft.com/office/drawing/2014/main" id="{D34227D1-4A27-A6BB-1E13-2E3484498689}"/>
              </a:ext>
            </a:extLst>
          </p:cNvPr>
          <p:cNvSpPr txBox="1">
            <a:spLocks/>
          </p:cNvSpPr>
          <p:nvPr/>
        </p:nvSpPr>
        <p:spPr>
          <a:xfrm>
            <a:off x="461649" y="5102353"/>
            <a:ext cx="5389033" cy="1687990"/>
          </a:xfrm>
          <a:prstGeom prst="rect">
            <a:avLst/>
          </a:prstGeom>
        </p:spPr>
        <p:txBody>
          <a:bodyPr vert="horz" rtlCol="0">
            <a:normAutofit fontScale="92500" lnSpcReduction="20000"/>
          </a:bodyPr>
          <a:lstStyle>
            <a:lvl1pPr marL="365760" indent="-256032" algn="l" rtl="0" eaLnBrk="1" latinLnBrk="0" hangingPunct="1">
              <a:spcBef>
                <a:spcPts val="300"/>
              </a:spcBef>
              <a:buClr>
                <a:schemeClr val="accent3">
                  <a:lumMod val="75000"/>
                </a:schemeClr>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000" kern="1200">
                <a:solidFill>
                  <a:schemeClr val="tx1"/>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1"/>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1"/>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a:lnSpc>
                <a:spcPct val="160000"/>
              </a:lnSpc>
            </a:pPr>
            <a:r>
              <a:rPr lang="th-TH" sz="1800" dirty="0">
                <a:latin typeface="Chulabhorn Likit Text Light" panose="00000400000000000000" pitchFamily="50" charset="-34"/>
                <a:cs typeface="Chulabhorn Likit Text Light" panose="00000400000000000000" pitchFamily="50" charset="-34"/>
              </a:rPr>
              <a:t>เป็นการแจกแจงที่มีความโด่งต่ำ ยอดแบน และหางบาง</a:t>
            </a:r>
            <a:endParaRPr lang="en-US" sz="1800" dirty="0">
              <a:latin typeface="Chulabhorn Likit Text Light" panose="00000400000000000000" pitchFamily="50" charset="-34"/>
              <a:cs typeface="Chulabhorn Likit Text Light" panose="00000400000000000000" pitchFamily="50" charset="-34"/>
            </a:endParaRPr>
          </a:p>
          <a:p>
            <a:pPr>
              <a:lnSpc>
                <a:spcPct val="160000"/>
              </a:lnSpc>
            </a:pPr>
            <a:r>
              <a:rPr lang="th-TH" sz="1800" dirty="0">
                <a:latin typeface="Chulabhorn Likit Text Light" panose="00000400000000000000" pitchFamily="50" charset="-34"/>
                <a:cs typeface="Chulabhorn Likit Text Light" panose="00000400000000000000" pitchFamily="50" charset="-34"/>
              </a:rPr>
              <a:t>ข้อมูลมีการกระจายตัวค่อนข้างสม่ำเสมอ และมีข้อมูลที่ห่างจากค่าเฉลี่ยน้อยกว่าการแจกแจงแบบปกติ</a:t>
            </a:r>
            <a:endParaRPr lang="en-US" sz="1800" dirty="0">
              <a:latin typeface="Chulabhorn Likit Text Light" panose="00000400000000000000" pitchFamily="50" charset="-34"/>
              <a:cs typeface="Chulabhorn Likit Text Light" panose="00000400000000000000" pitchFamily="50" charset="-34"/>
            </a:endParaRPr>
          </a:p>
          <a:p>
            <a:pPr>
              <a:lnSpc>
                <a:spcPct val="160000"/>
              </a:lnSpc>
            </a:pPr>
            <a:r>
              <a:rPr lang="th-TH" sz="1800" dirty="0">
                <a:latin typeface="Chulabhorn Likit Text Light" panose="00000400000000000000" pitchFamily="50" charset="-34"/>
                <a:cs typeface="Chulabhorn Likit Text Light" panose="00000400000000000000" pitchFamily="50" charset="-34"/>
              </a:rPr>
              <a:t>ค่าความโด่งมีค่าน้อยกว่า 3 หรือน้อยกว่า 0</a:t>
            </a:r>
            <a:endParaRPr lang="en-GB" sz="1800" dirty="0">
              <a:latin typeface="Chulabhorn Likit Text Light" panose="00000400000000000000" pitchFamily="50" charset="-34"/>
              <a:cs typeface="Chulabhorn Likit Text Light" panose="00000400000000000000" pitchFamily="50" charset="-34"/>
            </a:endParaRPr>
          </a:p>
        </p:txBody>
      </p:sp>
      <p:grpSp>
        <p:nvGrpSpPr>
          <p:cNvPr id="17" name="Group 16">
            <a:extLst>
              <a:ext uri="{FF2B5EF4-FFF2-40B4-BE49-F238E27FC236}">
                <a16:creationId xmlns:a16="http://schemas.microsoft.com/office/drawing/2014/main" id="{630B2310-312A-9C88-1A55-568B40041C69}"/>
              </a:ext>
            </a:extLst>
          </p:cNvPr>
          <p:cNvGrpSpPr/>
          <p:nvPr/>
        </p:nvGrpSpPr>
        <p:grpSpPr>
          <a:xfrm>
            <a:off x="6755696" y="4409093"/>
            <a:ext cx="4762050" cy="2381250"/>
            <a:chOff x="7346823" y="4396509"/>
            <a:chExt cx="4762050" cy="2381250"/>
          </a:xfrm>
        </p:grpSpPr>
        <p:pic>
          <p:nvPicPr>
            <p:cNvPr id="12" name="Picture 11">
              <a:extLst>
                <a:ext uri="{FF2B5EF4-FFF2-40B4-BE49-F238E27FC236}">
                  <a16:creationId xmlns:a16="http://schemas.microsoft.com/office/drawing/2014/main" id="{6BDEA1CA-DCC3-A344-0BF7-7E6FDB11C447}"/>
                </a:ext>
              </a:extLst>
            </p:cNvPr>
            <p:cNvPicPr>
              <a:picLocks noChangeAspect="1"/>
            </p:cNvPicPr>
            <p:nvPr/>
          </p:nvPicPr>
          <p:blipFill>
            <a:blip r:embed="rId2"/>
            <a:stretch>
              <a:fillRect/>
            </a:stretch>
          </p:blipFill>
          <p:spPr>
            <a:xfrm>
              <a:off x="7346823" y="4396509"/>
              <a:ext cx="3552825" cy="2381250"/>
            </a:xfrm>
            <a:prstGeom prst="rect">
              <a:avLst/>
            </a:prstGeom>
          </p:spPr>
        </p:pic>
        <p:sp>
          <p:nvSpPr>
            <p:cNvPr id="14" name="TextBox 13">
              <a:extLst>
                <a:ext uri="{FF2B5EF4-FFF2-40B4-BE49-F238E27FC236}">
                  <a16:creationId xmlns:a16="http://schemas.microsoft.com/office/drawing/2014/main" id="{0C8DCAB5-6508-A5FD-4920-B11AD69E3FA6}"/>
                </a:ext>
              </a:extLst>
            </p:cNvPr>
            <p:cNvSpPr txBox="1"/>
            <p:nvPr/>
          </p:nvSpPr>
          <p:spPr>
            <a:xfrm>
              <a:off x="10806546" y="5964820"/>
              <a:ext cx="1302327" cy="338554"/>
            </a:xfrm>
            <a:prstGeom prst="rect">
              <a:avLst/>
            </a:prstGeom>
            <a:noFill/>
          </p:spPr>
          <p:txBody>
            <a:bodyPr wrap="square">
              <a:spAutoFit/>
            </a:bodyPr>
            <a:lstStyle/>
            <a:p>
              <a:r>
                <a:rPr lang="th-TH" sz="1600" dirty="0">
                  <a:solidFill>
                    <a:srgbClr val="FF0000"/>
                  </a:solidFill>
                </a:rPr>
                <a:t>ความโด่งต่ำ</a:t>
              </a:r>
              <a:endParaRPr lang="en-GB" sz="1600" dirty="0">
                <a:solidFill>
                  <a:srgbClr val="FF0000"/>
                </a:solidFill>
              </a:endParaRPr>
            </a:p>
          </p:txBody>
        </p:sp>
        <p:sp>
          <p:nvSpPr>
            <p:cNvPr id="15" name="TextBox 14">
              <a:extLst>
                <a:ext uri="{FF2B5EF4-FFF2-40B4-BE49-F238E27FC236}">
                  <a16:creationId xmlns:a16="http://schemas.microsoft.com/office/drawing/2014/main" id="{AC5F7F3E-60EF-2F0B-41D5-286DDE55DC00}"/>
                </a:ext>
              </a:extLst>
            </p:cNvPr>
            <p:cNvSpPr txBox="1"/>
            <p:nvPr/>
          </p:nvSpPr>
          <p:spPr>
            <a:xfrm>
              <a:off x="9989497" y="4492944"/>
              <a:ext cx="1302327" cy="338554"/>
            </a:xfrm>
            <a:prstGeom prst="rect">
              <a:avLst/>
            </a:prstGeom>
            <a:noFill/>
          </p:spPr>
          <p:txBody>
            <a:bodyPr wrap="square">
              <a:spAutoFit/>
            </a:bodyPr>
            <a:lstStyle/>
            <a:p>
              <a:r>
                <a:rPr lang="th-TH" sz="1600" dirty="0">
                  <a:solidFill>
                    <a:srgbClr val="FF0000"/>
                  </a:solidFill>
                </a:rPr>
                <a:t>ความโด่งสูง</a:t>
              </a:r>
              <a:endParaRPr lang="en-GB" sz="1600" dirty="0">
                <a:solidFill>
                  <a:srgbClr val="FF0000"/>
                </a:solidFill>
              </a:endParaRPr>
            </a:p>
          </p:txBody>
        </p:sp>
        <p:sp>
          <p:nvSpPr>
            <p:cNvPr id="16" name="TextBox 15">
              <a:extLst>
                <a:ext uri="{FF2B5EF4-FFF2-40B4-BE49-F238E27FC236}">
                  <a16:creationId xmlns:a16="http://schemas.microsoft.com/office/drawing/2014/main" id="{F796369E-F707-65BB-0D67-2A2843F364FA}"/>
                </a:ext>
              </a:extLst>
            </p:cNvPr>
            <p:cNvSpPr txBox="1"/>
            <p:nvPr/>
          </p:nvSpPr>
          <p:spPr>
            <a:xfrm>
              <a:off x="10248484" y="5416778"/>
              <a:ext cx="1592534" cy="338554"/>
            </a:xfrm>
            <a:prstGeom prst="rect">
              <a:avLst/>
            </a:prstGeom>
            <a:noFill/>
          </p:spPr>
          <p:txBody>
            <a:bodyPr wrap="square">
              <a:spAutoFit/>
            </a:bodyPr>
            <a:lstStyle/>
            <a:p>
              <a:r>
                <a:rPr lang="th-TH" sz="1600" dirty="0">
                  <a:solidFill>
                    <a:srgbClr val="FF0000"/>
                  </a:solidFill>
                </a:rPr>
                <a:t>ความโด่งปกติ</a:t>
              </a:r>
              <a:endParaRPr lang="en-GB" sz="1600" dirty="0">
                <a:solidFill>
                  <a:srgbClr val="FF0000"/>
                </a:solidFill>
              </a:endParaRPr>
            </a:p>
          </p:txBody>
        </p:sp>
      </p:grpSp>
    </p:spTree>
    <p:extLst>
      <p:ext uri="{BB962C8B-B14F-4D97-AF65-F5344CB8AC3E}">
        <p14:creationId xmlns:p14="http://schemas.microsoft.com/office/powerpoint/2010/main" val="302977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3B3E-5DD1-6610-852C-D017AF1C8FBC}"/>
              </a:ext>
            </a:extLst>
          </p:cNvPr>
          <p:cNvSpPr>
            <a:spLocks noGrp="1"/>
          </p:cNvSpPr>
          <p:nvPr>
            <p:ph type="title"/>
          </p:nvPr>
        </p:nvSpPr>
        <p:spPr/>
        <p:txBody>
          <a:bodyPr/>
          <a:lstStyle/>
          <a:p>
            <a:r>
              <a:rPr lang="en-US" dirty="0"/>
              <a:t>Using Syntax</a:t>
            </a:r>
            <a:endParaRPr lang="en-GB" dirty="0"/>
          </a:p>
        </p:txBody>
      </p:sp>
      <p:sp>
        <p:nvSpPr>
          <p:cNvPr id="5" name="Slide Number Placeholder 4">
            <a:extLst>
              <a:ext uri="{FF2B5EF4-FFF2-40B4-BE49-F238E27FC236}">
                <a16:creationId xmlns:a16="http://schemas.microsoft.com/office/drawing/2014/main" id="{3F154325-6395-CDB7-47D3-DBAC004FB59E}"/>
              </a:ext>
            </a:extLst>
          </p:cNvPr>
          <p:cNvSpPr>
            <a:spLocks noGrp="1"/>
          </p:cNvSpPr>
          <p:nvPr>
            <p:ph type="sldNum" sz="quarter" idx="12"/>
          </p:nvPr>
        </p:nvSpPr>
        <p:spPr/>
        <p:txBody>
          <a:bodyPr/>
          <a:lstStyle/>
          <a:p>
            <a:pPr rtl="0"/>
            <a:fld id="{401CF334-2D5C-4859-84A6-CA7E6E43FAEB}" type="slidenum">
              <a:rPr lang="en-GB" noProof="0" smtClean="0"/>
              <a:t>8</a:t>
            </a:fld>
            <a:endParaRPr lang="en-GB" noProof="0" dirty="0"/>
          </a:p>
        </p:txBody>
      </p:sp>
      <p:pic>
        <p:nvPicPr>
          <p:cNvPr id="18" name="Content Placeholder 17">
            <a:extLst>
              <a:ext uri="{FF2B5EF4-FFF2-40B4-BE49-F238E27FC236}">
                <a16:creationId xmlns:a16="http://schemas.microsoft.com/office/drawing/2014/main" id="{49264AAE-2F83-8AC5-0E1F-DE1F5074473F}"/>
              </a:ext>
            </a:extLst>
          </p:cNvPr>
          <p:cNvPicPr>
            <a:picLocks noGrp="1" noChangeAspect="1"/>
          </p:cNvPicPr>
          <p:nvPr>
            <p:ph idx="1"/>
          </p:nvPr>
        </p:nvPicPr>
        <p:blipFill>
          <a:blip r:embed="rId2"/>
          <a:stretch>
            <a:fillRect/>
          </a:stretch>
        </p:blipFill>
        <p:spPr>
          <a:xfrm>
            <a:off x="5195541" y="2102164"/>
            <a:ext cx="6821708" cy="2653672"/>
          </a:xfrm>
          <a:prstGeom prst="rect">
            <a:avLst/>
          </a:prstGeom>
        </p:spPr>
      </p:pic>
      <p:grpSp>
        <p:nvGrpSpPr>
          <p:cNvPr id="11" name="Group 10">
            <a:extLst>
              <a:ext uri="{FF2B5EF4-FFF2-40B4-BE49-F238E27FC236}">
                <a16:creationId xmlns:a16="http://schemas.microsoft.com/office/drawing/2014/main" id="{2663790E-2036-1FC6-1FC0-278E03EC8702}"/>
              </a:ext>
            </a:extLst>
          </p:cNvPr>
          <p:cNvGrpSpPr/>
          <p:nvPr/>
        </p:nvGrpSpPr>
        <p:grpSpPr>
          <a:xfrm>
            <a:off x="360220" y="2004808"/>
            <a:ext cx="4073236" cy="2788865"/>
            <a:chOff x="609600" y="2316984"/>
            <a:chExt cx="4762745" cy="3150943"/>
          </a:xfrm>
        </p:grpSpPr>
        <p:pic>
          <p:nvPicPr>
            <p:cNvPr id="6" name="Picture 5">
              <a:extLst>
                <a:ext uri="{FF2B5EF4-FFF2-40B4-BE49-F238E27FC236}">
                  <a16:creationId xmlns:a16="http://schemas.microsoft.com/office/drawing/2014/main" id="{DEA9E49D-A355-1FB2-96FC-B8065DD09319}"/>
                </a:ext>
              </a:extLst>
            </p:cNvPr>
            <p:cNvPicPr>
              <a:picLocks noChangeAspect="1"/>
            </p:cNvPicPr>
            <p:nvPr/>
          </p:nvPicPr>
          <p:blipFill>
            <a:blip r:embed="rId3"/>
            <a:stretch>
              <a:fillRect/>
            </a:stretch>
          </p:blipFill>
          <p:spPr>
            <a:xfrm>
              <a:off x="609600" y="2316984"/>
              <a:ext cx="4762745" cy="3016405"/>
            </a:xfrm>
            <a:prstGeom prst="rect">
              <a:avLst/>
            </a:prstGeom>
          </p:spPr>
        </p:pic>
        <p:sp>
          <p:nvSpPr>
            <p:cNvPr id="7" name="Arrow: Right 6">
              <a:extLst>
                <a:ext uri="{FF2B5EF4-FFF2-40B4-BE49-F238E27FC236}">
                  <a16:creationId xmlns:a16="http://schemas.microsoft.com/office/drawing/2014/main" id="{58FC1638-4A35-39FB-8B38-1BE2DFCFB96E}"/>
                </a:ext>
              </a:extLst>
            </p:cNvPr>
            <p:cNvSpPr/>
            <p:nvPr/>
          </p:nvSpPr>
          <p:spPr>
            <a:xfrm rot="8034111">
              <a:off x="2601956" y="4154880"/>
              <a:ext cx="1055059" cy="32883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856C7B5-3514-B363-E2C7-BB7B2817F4D0}"/>
                </a:ext>
              </a:extLst>
            </p:cNvPr>
            <p:cNvSpPr/>
            <p:nvPr/>
          </p:nvSpPr>
          <p:spPr>
            <a:xfrm>
              <a:off x="2068945" y="4719782"/>
              <a:ext cx="849746" cy="74814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Arrow: Right 9">
            <a:extLst>
              <a:ext uri="{FF2B5EF4-FFF2-40B4-BE49-F238E27FC236}">
                <a16:creationId xmlns:a16="http://schemas.microsoft.com/office/drawing/2014/main" id="{A3FF864B-8CF0-0CAD-984B-33FDC6C17F0F}"/>
              </a:ext>
            </a:extLst>
          </p:cNvPr>
          <p:cNvSpPr/>
          <p:nvPr/>
        </p:nvSpPr>
        <p:spPr>
          <a:xfrm>
            <a:off x="4259358" y="3429000"/>
            <a:ext cx="822037" cy="794328"/>
          </a:xfrm>
          <a:prstGeom prst="rightArrow">
            <a:avLst>
              <a:gd name="adj1" fmla="val 75582"/>
              <a:gd name="adj2" fmla="val 418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02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7BB2B-C239-6E87-FD31-9F45D9C33574}"/>
              </a:ext>
            </a:extLst>
          </p:cNvPr>
          <p:cNvSpPr>
            <a:spLocks noGrp="1"/>
          </p:cNvSpPr>
          <p:nvPr>
            <p:ph type="title"/>
          </p:nvPr>
        </p:nvSpPr>
        <p:spPr/>
        <p:txBody>
          <a:bodyPr anchor="ctr">
            <a:noAutofit/>
          </a:bodyPr>
          <a:lstStyle/>
          <a:p>
            <a:r>
              <a:rPr lang="en-US" sz="2800" dirty="0"/>
              <a:t>Compute standardized scores (Z-score) for numeric variables</a:t>
            </a:r>
            <a:endParaRPr lang="en-GB" sz="2800" dirty="0"/>
          </a:p>
        </p:txBody>
      </p:sp>
      <p:pic>
        <p:nvPicPr>
          <p:cNvPr id="7" name="Content Placeholder 6">
            <a:extLst>
              <a:ext uri="{FF2B5EF4-FFF2-40B4-BE49-F238E27FC236}">
                <a16:creationId xmlns:a16="http://schemas.microsoft.com/office/drawing/2014/main" id="{8D8D4D3A-BAF8-30BC-AA35-755DE09EB959}"/>
              </a:ext>
            </a:extLst>
          </p:cNvPr>
          <p:cNvPicPr>
            <a:picLocks noGrp="1" noChangeAspect="1"/>
          </p:cNvPicPr>
          <p:nvPr>
            <p:ph idx="1"/>
          </p:nvPr>
        </p:nvPicPr>
        <p:blipFill>
          <a:blip r:embed="rId2"/>
          <a:stretch>
            <a:fillRect/>
          </a:stretch>
        </p:blipFill>
        <p:spPr>
          <a:xfrm>
            <a:off x="6421058" y="1565270"/>
            <a:ext cx="5494590" cy="3450603"/>
          </a:xfrm>
        </p:spPr>
      </p:pic>
      <p:sp>
        <p:nvSpPr>
          <p:cNvPr id="5" name="Slide Number Placeholder 4">
            <a:extLst>
              <a:ext uri="{FF2B5EF4-FFF2-40B4-BE49-F238E27FC236}">
                <a16:creationId xmlns:a16="http://schemas.microsoft.com/office/drawing/2014/main" id="{C7FF4B35-4F1D-F9A4-978F-124C0FB6E1EB}"/>
              </a:ext>
            </a:extLst>
          </p:cNvPr>
          <p:cNvSpPr>
            <a:spLocks noGrp="1"/>
          </p:cNvSpPr>
          <p:nvPr>
            <p:ph type="sldNum" sz="quarter" idx="12"/>
          </p:nvPr>
        </p:nvSpPr>
        <p:spPr/>
        <p:txBody>
          <a:bodyPr/>
          <a:lstStyle/>
          <a:p>
            <a:pPr rtl="0"/>
            <a:fld id="{401CF334-2D5C-4859-84A6-CA7E6E43FAEB}" type="slidenum">
              <a:rPr lang="en-GB" noProof="0" smtClean="0"/>
              <a:t>9</a:t>
            </a:fld>
            <a:endParaRPr lang="en-GB" noProof="0" dirty="0"/>
          </a:p>
        </p:txBody>
      </p:sp>
      <p:sp>
        <p:nvSpPr>
          <p:cNvPr id="9" name="TextBox 8">
            <a:extLst>
              <a:ext uri="{FF2B5EF4-FFF2-40B4-BE49-F238E27FC236}">
                <a16:creationId xmlns:a16="http://schemas.microsoft.com/office/drawing/2014/main" id="{D3308E82-7236-0661-0FF7-46FDBDDFC58F}"/>
              </a:ext>
            </a:extLst>
          </p:cNvPr>
          <p:cNvSpPr txBox="1"/>
          <p:nvPr/>
        </p:nvSpPr>
        <p:spPr>
          <a:xfrm>
            <a:off x="406400" y="1842128"/>
            <a:ext cx="6194187" cy="3520194"/>
          </a:xfrm>
          <a:prstGeom prst="rect">
            <a:avLst/>
          </a:prstGeom>
          <a:noFill/>
        </p:spPr>
        <p:txBody>
          <a:bodyPr wrap="square">
            <a:spAutoFit/>
          </a:bodyPr>
          <a:lstStyle/>
          <a:p>
            <a:pPr>
              <a:lnSpc>
                <a:spcPct val="150000"/>
              </a:lnSpc>
            </a:pPr>
            <a:r>
              <a:rPr lang="en-US" sz="2400" b="1" dirty="0"/>
              <a:t>Using the Descriptives Dialog Window</a:t>
            </a:r>
          </a:p>
          <a:p>
            <a:pPr marL="342900" indent="-342900">
              <a:lnSpc>
                <a:spcPct val="150000"/>
              </a:lnSpc>
              <a:buFont typeface="+mj-lt"/>
              <a:buAutoNum type="arabicPeriod"/>
            </a:pPr>
            <a:r>
              <a:rPr lang="en-US" dirty="0"/>
              <a:t>Click </a:t>
            </a:r>
            <a:r>
              <a:rPr lang="en-US" b="1" dirty="0"/>
              <a:t>Analyze &gt; Descriptive Statistics &gt; Descriptives</a:t>
            </a:r>
            <a:r>
              <a:rPr lang="en-US" dirty="0"/>
              <a:t>.</a:t>
            </a:r>
          </a:p>
          <a:p>
            <a:pPr marL="342900" indent="-342900">
              <a:lnSpc>
                <a:spcPct val="150000"/>
              </a:lnSpc>
              <a:buFont typeface="+mj-lt"/>
              <a:buAutoNum type="arabicPeriod"/>
            </a:pPr>
            <a:r>
              <a:rPr lang="en-US" dirty="0"/>
              <a:t>Add the variables </a:t>
            </a:r>
            <a:r>
              <a:rPr lang="en-US" i="1" dirty="0"/>
              <a:t>age, </a:t>
            </a:r>
            <a:r>
              <a:rPr lang="en-US" i="1" dirty="0" err="1"/>
              <a:t>inc</a:t>
            </a:r>
            <a:r>
              <a:rPr lang="en-US" i="1" dirty="0"/>
              <a:t> and </a:t>
            </a:r>
            <a:r>
              <a:rPr lang="en-US" i="1" dirty="0" err="1"/>
              <a:t>exp_food</a:t>
            </a:r>
            <a:r>
              <a:rPr lang="en-US" i="1" dirty="0"/>
              <a:t> </a:t>
            </a:r>
            <a:r>
              <a:rPr lang="en-US" dirty="0"/>
              <a:t>to the Variables box.</a:t>
            </a:r>
          </a:p>
          <a:p>
            <a:pPr marL="342900" indent="-342900">
              <a:lnSpc>
                <a:spcPct val="150000"/>
              </a:lnSpc>
              <a:buFont typeface="+mj-lt"/>
              <a:buAutoNum type="arabicPeriod"/>
            </a:pPr>
            <a:r>
              <a:rPr lang="en-US" dirty="0"/>
              <a:t>Check the box </a:t>
            </a:r>
            <a:r>
              <a:rPr lang="en-US" b="1" dirty="0"/>
              <a:t>Save standardized values as variables</a:t>
            </a:r>
            <a:r>
              <a:rPr lang="en-US" dirty="0"/>
              <a:t>.</a:t>
            </a:r>
          </a:p>
          <a:p>
            <a:pPr marL="342900" indent="-342900">
              <a:lnSpc>
                <a:spcPct val="150000"/>
              </a:lnSpc>
              <a:buFont typeface="+mj-lt"/>
              <a:buAutoNum type="arabicPeriod"/>
            </a:pPr>
            <a:r>
              <a:rPr lang="en-US" dirty="0"/>
              <a:t>Click OK when finished.</a:t>
            </a:r>
            <a:endParaRPr lang="en-GB" dirty="0"/>
          </a:p>
        </p:txBody>
      </p:sp>
      <p:grpSp>
        <p:nvGrpSpPr>
          <p:cNvPr id="12" name="Group 11">
            <a:extLst>
              <a:ext uri="{FF2B5EF4-FFF2-40B4-BE49-F238E27FC236}">
                <a16:creationId xmlns:a16="http://schemas.microsoft.com/office/drawing/2014/main" id="{3235EE0F-AD5C-AE2A-316C-E6A549A11370}"/>
              </a:ext>
            </a:extLst>
          </p:cNvPr>
          <p:cNvGrpSpPr/>
          <p:nvPr/>
        </p:nvGrpSpPr>
        <p:grpSpPr>
          <a:xfrm>
            <a:off x="6424031" y="3290571"/>
            <a:ext cx="2940577" cy="1368163"/>
            <a:chOff x="6318840" y="3905801"/>
            <a:chExt cx="3333160" cy="1368163"/>
          </a:xfrm>
        </p:grpSpPr>
        <p:sp>
          <p:nvSpPr>
            <p:cNvPr id="10" name="Arrow: Right 9">
              <a:extLst>
                <a:ext uri="{FF2B5EF4-FFF2-40B4-BE49-F238E27FC236}">
                  <a16:creationId xmlns:a16="http://schemas.microsoft.com/office/drawing/2014/main" id="{47E8EEEF-7BFF-A4A0-5A47-6BCCCE5E66F5}"/>
                </a:ext>
              </a:extLst>
            </p:cNvPr>
            <p:cNvSpPr/>
            <p:nvPr/>
          </p:nvSpPr>
          <p:spPr>
            <a:xfrm rot="8081551">
              <a:off x="7855749" y="4232098"/>
              <a:ext cx="933821" cy="28122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C26F79B-42DC-D619-8068-07B7393BADF0}"/>
                </a:ext>
              </a:extLst>
            </p:cNvPr>
            <p:cNvSpPr/>
            <p:nvPr/>
          </p:nvSpPr>
          <p:spPr>
            <a:xfrm>
              <a:off x="6318840" y="4803527"/>
              <a:ext cx="3333160" cy="47043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A0CD7514-C90C-5C1B-85B8-B40E377E9C96}"/>
              </a:ext>
            </a:extLst>
          </p:cNvPr>
          <p:cNvPicPr>
            <a:picLocks noChangeAspect="1"/>
          </p:cNvPicPr>
          <p:nvPr/>
        </p:nvPicPr>
        <p:blipFill>
          <a:blip r:embed="rId3"/>
          <a:stretch>
            <a:fillRect/>
          </a:stretch>
        </p:blipFill>
        <p:spPr>
          <a:xfrm>
            <a:off x="3294561" y="5292730"/>
            <a:ext cx="8706297" cy="1397072"/>
          </a:xfrm>
          <a:prstGeom prst="rect">
            <a:avLst/>
          </a:prstGeom>
        </p:spPr>
      </p:pic>
      <p:sp>
        <p:nvSpPr>
          <p:cNvPr id="15" name="Rectangle 14">
            <a:extLst>
              <a:ext uri="{FF2B5EF4-FFF2-40B4-BE49-F238E27FC236}">
                <a16:creationId xmlns:a16="http://schemas.microsoft.com/office/drawing/2014/main" id="{EDBBC6ED-52F1-AB32-3819-59F4184F7272}"/>
              </a:ext>
            </a:extLst>
          </p:cNvPr>
          <p:cNvSpPr/>
          <p:nvPr/>
        </p:nvSpPr>
        <p:spPr>
          <a:xfrm>
            <a:off x="3112655" y="5994546"/>
            <a:ext cx="8968509" cy="76647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llout: Line with Accent Bar 15">
            <a:extLst>
              <a:ext uri="{FF2B5EF4-FFF2-40B4-BE49-F238E27FC236}">
                <a16:creationId xmlns:a16="http://schemas.microsoft.com/office/drawing/2014/main" id="{8FBD3CEC-29BA-0DD9-4075-80E00A82B378}"/>
              </a:ext>
            </a:extLst>
          </p:cNvPr>
          <p:cNvSpPr/>
          <p:nvPr/>
        </p:nvSpPr>
        <p:spPr>
          <a:xfrm>
            <a:off x="191142" y="5817578"/>
            <a:ext cx="2401455" cy="858982"/>
          </a:xfrm>
          <a:prstGeom prst="accentCallout1">
            <a:avLst>
              <a:gd name="adj1" fmla="val 26277"/>
              <a:gd name="adj2" fmla="val 106667"/>
              <a:gd name="adj3" fmla="val 61962"/>
              <a:gd name="adj4" fmla="val 125513"/>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th-TH" dirty="0"/>
              <a:t>ค่า </a:t>
            </a:r>
            <a:r>
              <a:rPr lang="en-US" dirty="0"/>
              <a:t>Z-score </a:t>
            </a:r>
            <a:r>
              <a:rPr lang="th-TH" dirty="0"/>
              <a:t>ของตัวแปรที่ต้องการจะเพิ่มใน </a:t>
            </a:r>
            <a:r>
              <a:rPr lang="en-US" dirty="0"/>
              <a:t>variable lists</a:t>
            </a:r>
            <a:endParaRPr lang="en-GB" dirty="0"/>
          </a:p>
        </p:txBody>
      </p:sp>
    </p:spTree>
    <p:extLst>
      <p:ext uri="{BB962C8B-B14F-4D97-AF65-F5344CB8AC3E}">
        <p14:creationId xmlns:p14="http://schemas.microsoft.com/office/powerpoint/2010/main" val="7789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4">
      <a:majorFont>
        <a:latin typeface="Chulabhorn Likit Text Medium"/>
        <a:ea typeface=""/>
        <a:cs typeface="Chulabhorn Likit Text Medium"/>
      </a:majorFont>
      <a:minorFont>
        <a:latin typeface="Chulabhorn Likit Text"/>
        <a:ea typeface=""/>
        <a:cs typeface="Chulabhorn Likit Tex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4345_TF03460604.potx" id="{E7E0BD26-C043-45F4-96D1-04BA13E49D2C}" vid="{5436AFAD-CFB0-446B-836C-C3E13AB5250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{3E990388-72D6-4AD1-A226-353958D49BEE}tf03460604_win32</Template>
  <TotalTime>6036</TotalTime>
  <Words>2092</Words>
  <Application>Microsoft Office PowerPoint</Application>
  <PresentationFormat>Widescreen</PresentationFormat>
  <Paragraphs>259</Paragraphs>
  <Slides>33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Calibri</vt:lpstr>
      <vt:lpstr>Cambria Math</vt:lpstr>
      <vt:lpstr>Chulabhorn Likit Text</vt:lpstr>
      <vt:lpstr>Chulabhorn Likit Text Light</vt:lpstr>
      <vt:lpstr>Chulabhorn Likit Text Medium</vt:lpstr>
      <vt:lpstr>Georgia</vt:lpstr>
      <vt:lpstr>Tahoma</vt:lpstr>
      <vt:lpstr>TH Sarabun New</vt:lpstr>
      <vt:lpstr>Wingdings</vt:lpstr>
      <vt:lpstr>Wingdings 2</vt:lpstr>
      <vt:lpstr>Training presentation</vt:lpstr>
      <vt:lpstr> Data analysis and hypothesis testing</vt:lpstr>
      <vt:lpstr>Individual assignment </vt:lpstr>
      <vt:lpstr>Descriptive statistics</vt:lpstr>
      <vt:lpstr>Descriptives</vt:lpstr>
      <vt:lpstr>Descriptives</vt:lpstr>
      <vt:lpstr>ค่าความเบ้ (Skewness) </vt:lpstr>
      <vt:lpstr>ค่าความโด่ง (Kurtosis) </vt:lpstr>
      <vt:lpstr>Using Syntax</vt:lpstr>
      <vt:lpstr>Compute standardized scores (Z-score) for numeric variables</vt:lpstr>
      <vt:lpstr>Frequencies with Scale Variables</vt:lpstr>
      <vt:lpstr>Frequencies with Scale Variables</vt:lpstr>
      <vt:lpstr>Crosstabs: Two categorical variables.</vt:lpstr>
      <vt:lpstr>Crosstabs: output</vt:lpstr>
      <vt:lpstr>Crosstabs: Two or more categories (groups) for each variable.</vt:lpstr>
      <vt:lpstr>Crosstabs: Two or more categories (groups) for each variable.</vt:lpstr>
      <vt:lpstr>Compare Mean: Comparing averages across related demographic variables </vt:lpstr>
      <vt:lpstr>Compare Mean:</vt:lpstr>
      <vt:lpstr>Compare Mean: Output</vt:lpstr>
      <vt:lpstr>Compare Means: Test for linearity</vt:lpstr>
      <vt:lpstr>Compare Means for 2 layers</vt:lpstr>
      <vt:lpstr>Compare Means for 2 layers: output</vt:lpstr>
      <vt:lpstr>Simple Linear regression</vt:lpstr>
      <vt:lpstr>Simple Linear regression </vt:lpstr>
      <vt:lpstr>Simple Linear regression </vt:lpstr>
      <vt:lpstr>Multiple Linear Regression</vt:lpstr>
      <vt:lpstr>Multiple Linear Regression</vt:lpstr>
      <vt:lpstr>Multiple Linear Regression</vt:lpstr>
      <vt:lpstr>ตัวอย่าง Collinearity diagnostics</vt:lpstr>
      <vt:lpstr>Reliability test (Cronbach’s alpha coefficient)</vt:lpstr>
      <vt:lpstr>Reliability test (Cronbach’s alpha coefficient)</vt:lpstr>
      <vt:lpstr>Type of data</vt:lpstr>
      <vt:lpstr>Types of Data Analysis</vt:lpstr>
      <vt:lpstr>Boxplot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Suwanna Sayruamyat</dc:creator>
  <cp:lastModifiedBy>Suwanna Sayruamyat</cp:lastModifiedBy>
  <cp:revision>3</cp:revision>
  <dcterms:created xsi:type="dcterms:W3CDTF">2025-02-24T07:51:04Z</dcterms:created>
  <dcterms:modified xsi:type="dcterms:W3CDTF">2025-08-02T07:37:24Z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